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5.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6.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7.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9.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handoutMasterIdLst>
    <p:handoutMasterId r:id="rId73"/>
  </p:handoutMasterIdLst>
  <p:sldIdLst>
    <p:sldId id="257" r:id="rId2"/>
    <p:sldId id="313" r:id="rId3"/>
    <p:sldId id="397" r:id="rId4"/>
    <p:sldId id="314" r:id="rId5"/>
    <p:sldId id="405" r:id="rId6"/>
    <p:sldId id="406" r:id="rId7"/>
    <p:sldId id="399" r:id="rId8"/>
    <p:sldId id="417" r:id="rId9"/>
    <p:sldId id="418" r:id="rId10"/>
    <p:sldId id="400" r:id="rId11"/>
    <p:sldId id="401" r:id="rId12"/>
    <p:sldId id="402" r:id="rId13"/>
    <p:sldId id="403" r:id="rId14"/>
    <p:sldId id="404" r:id="rId15"/>
    <p:sldId id="407" r:id="rId16"/>
    <p:sldId id="408" r:id="rId17"/>
    <p:sldId id="409" r:id="rId18"/>
    <p:sldId id="410" r:id="rId19"/>
    <p:sldId id="411" r:id="rId20"/>
    <p:sldId id="412" r:id="rId21"/>
    <p:sldId id="413" r:id="rId22"/>
    <p:sldId id="414" r:id="rId23"/>
    <p:sldId id="415" r:id="rId24"/>
    <p:sldId id="416" r:id="rId25"/>
    <p:sldId id="318" r:id="rId26"/>
    <p:sldId id="319" r:id="rId27"/>
    <p:sldId id="316" r:id="rId28"/>
    <p:sldId id="317" r:id="rId29"/>
    <p:sldId id="420" r:id="rId30"/>
    <p:sldId id="326" r:id="rId31"/>
    <p:sldId id="328" r:id="rId32"/>
    <p:sldId id="329" r:id="rId33"/>
    <p:sldId id="331" r:id="rId34"/>
    <p:sldId id="332" r:id="rId35"/>
    <p:sldId id="421" r:id="rId36"/>
    <p:sldId id="334" r:id="rId37"/>
    <p:sldId id="335" r:id="rId38"/>
    <p:sldId id="336" r:id="rId39"/>
    <p:sldId id="337" r:id="rId40"/>
    <p:sldId id="338" r:id="rId41"/>
    <p:sldId id="339" r:id="rId42"/>
    <p:sldId id="340" r:id="rId43"/>
    <p:sldId id="341" r:id="rId44"/>
    <p:sldId id="342" r:id="rId45"/>
    <p:sldId id="343" r:id="rId46"/>
    <p:sldId id="344" r:id="rId47"/>
    <p:sldId id="423" r:id="rId48"/>
    <p:sldId id="424" r:id="rId49"/>
    <p:sldId id="446" r:id="rId50"/>
    <p:sldId id="445" r:id="rId51"/>
    <p:sldId id="367" r:id="rId52"/>
    <p:sldId id="396" r:id="rId53"/>
    <p:sldId id="447" r:id="rId54"/>
    <p:sldId id="449" r:id="rId55"/>
    <p:sldId id="450" r:id="rId56"/>
    <p:sldId id="448" r:id="rId57"/>
    <p:sldId id="451" r:id="rId58"/>
    <p:sldId id="368" r:id="rId59"/>
    <p:sldId id="369" r:id="rId60"/>
    <p:sldId id="370" r:id="rId61"/>
    <p:sldId id="371" r:id="rId62"/>
    <p:sldId id="372" r:id="rId63"/>
    <p:sldId id="373" r:id="rId64"/>
    <p:sldId id="374" r:id="rId65"/>
    <p:sldId id="375" r:id="rId66"/>
    <p:sldId id="376" r:id="rId67"/>
    <p:sldId id="377" r:id="rId68"/>
    <p:sldId id="378" r:id="rId69"/>
    <p:sldId id="379" r:id="rId70"/>
    <p:sldId id="452" r:id="rId71"/>
  </p:sldIdLst>
  <p:sldSz cx="9144000" cy="6858000" type="screen4x3"/>
  <p:notesSz cx="6858000" cy="9144000"/>
  <p:defaultTextStyle>
    <a:defPPr>
      <a:defRPr lang="it-IT"/>
    </a:defPPr>
    <a:lvl1pPr algn="l" rtl="0" fontAlgn="base">
      <a:spcBef>
        <a:spcPct val="0"/>
      </a:spcBef>
      <a:spcAft>
        <a:spcPct val="0"/>
      </a:spcAft>
      <a:defRPr sz="16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kern="1200">
        <a:solidFill>
          <a:schemeClr val="tx1"/>
        </a:solidFill>
        <a:latin typeface="Arial" pitchFamily="34" charset="0"/>
        <a:ea typeface="+mn-ea"/>
        <a:cs typeface="Arial" pitchFamily="34" charset="0"/>
      </a:defRPr>
    </a:lvl5pPr>
    <a:lvl6pPr marL="2286000" algn="l" defTabSz="914400" rtl="0" eaLnBrk="1" latinLnBrk="0" hangingPunct="1">
      <a:defRPr sz="1600" kern="1200">
        <a:solidFill>
          <a:schemeClr val="tx1"/>
        </a:solidFill>
        <a:latin typeface="Arial" pitchFamily="34" charset="0"/>
        <a:ea typeface="+mn-ea"/>
        <a:cs typeface="Arial" pitchFamily="34" charset="0"/>
      </a:defRPr>
    </a:lvl6pPr>
    <a:lvl7pPr marL="2743200" algn="l" defTabSz="914400" rtl="0" eaLnBrk="1" latinLnBrk="0" hangingPunct="1">
      <a:defRPr sz="1600" kern="1200">
        <a:solidFill>
          <a:schemeClr val="tx1"/>
        </a:solidFill>
        <a:latin typeface="Arial" pitchFamily="34" charset="0"/>
        <a:ea typeface="+mn-ea"/>
        <a:cs typeface="Arial" pitchFamily="34" charset="0"/>
      </a:defRPr>
    </a:lvl7pPr>
    <a:lvl8pPr marL="3200400" algn="l" defTabSz="914400" rtl="0" eaLnBrk="1" latinLnBrk="0" hangingPunct="1">
      <a:defRPr sz="1600" kern="1200">
        <a:solidFill>
          <a:schemeClr val="tx1"/>
        </a:solidFill>
        <a:latin typeface="Arial" pitchFamily="34" charset="0"/>
        <a:ea typeface="+mn-ea"/>
        <a:cs typeface="Arial" pitchFamily="34" charset="0"/>
      </a:defRPr>
    </a:lvl8pPr>
    <a:lvl9pPr marL="3657600" algn="l" defTabSz="914400" rtl="0" eaLnBrk="1" latinLnBrk="0" hangingPunct="1">
      <a:defRPr sz="1600" kern="1200">
        <a:solidFill>
          <a:schemeClr val="tx1"/>
        </a:solidFill>
        <a:latin typeface="Arial" pitchFamily="34" charset="0"/>
        <a:ea typeface="+mn-ea"/>
        <a:cs typeface="Arial"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o Cristani" initials="MC"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33CC33"/>
    <a:srgbClr val="FF99CC"/>
    <a:srgbClr val="FFFFFF"/>
    <a:srgbClr val="000066"/>
    <a:srgbClr val="003399"/>
    <a:srgbClr val="00FF00"/>
    <a:srgbClr val="FF0000"/>
    <a:srgbClr val="FF99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19" autoAdjust="0"/>
    <p:restoredTop sz="72973" autoAdjust="0"/>
  </p:normalViewPr>
  <p:slideViewPr>
    <p:cSldViewPr>
      <p:cViewPr>
        <p:scale>
          <a:sx n="66" d="100"/>
          <a:sy n="66" d="100"/>
        </p:scale>
        <p:origin x="-3252" y="-15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7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image" Target="../media/image6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9.wmf"/><Relationship Id="rId1" Type="http://schemas.openxmlformats.org/officeDocument/2006/relationships/image" Target="../media/image9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61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cs typeface="Arial" charset="0"/>
              </a:defRPr>
            </a:lvl1pPr>
          </a:lstStyle>
          <a:p>
            <a:pPr>
              <a:defRPr/>
            </a:pPr>
            <a:endParaRPr lang="it-IT"/>
          </a:p>
        </p:txBody>
      </p:sp>
      <p:sp>
        <p:nvSpPr>
          <p:cNvPr id="61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61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cs typeface="Arial" charset="0"/>
              </a:defRPr>
            </a:lvl1pPr>
          </a:lstStyle>
          <a:p>
            <a:pPr>
              <a:defRPr/>
            </a:pPr>
            <a:fld id="{F7119275-67B5-411B-AB6B-CCA08EA5C642}" type="slidenum">
              <a:rPr lang="it-IT"/>
              <a:pPr>
                <a:defRPr/>
              </a:pPr>
              <a:t>‹N›</a:t>
            </a:fld>
            <a:endParaRPr lang="it-IT"/>
          </a:p>
        </p:txBody>
      </p:sp>
    </p:spTree>
    <p:extLst>
      <p:ext uri="{BB962C8B-B14F-4D97-AF65-F5344CB8AC3E}">
        <p14:creationId xmlns:p14="http://schemas.microsoft.com/office/powerpoint/2010/main" val="2540584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cs typeface="Arial" charset="0"/>
              </a:defRPr>
            </a:lvl1pPr>
          </a:lstStyle>
          <a:p>
            <a:pPr>
              <a:defRPr/>
            </a:pPr>
            <a:endParaRPr lang="it-IT"/>
          </a:p>
        </p:txBody>
      </p:sp>
      <p:sp>
        <p:nvSpPr>
          <p:cNvPr id="542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cs typeface="Arial" charset="0"/>
              </a:defRPr>
            </a:lvl1pPr>
          </a:lstStyle>
          <a:p>
            <a:pPr>
              <a:defRPr/>
            </a:pPr>
            <a:endParaRPr lang="it-IT"/>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cs typeface="Arial" charset="0"/>
              </a:defRPr>
            </a:lvl1pPr>
          </a:lstStyle>
          <a:p>
            <a:pPr>
              <a:defRPr/>
            </a:pPr>
            <a:fld id="{9333A3D7-A2A4-48B3-9F50-21BA3EA56F91}" type="slidenum">
              <a:rPr lang="it-IT"/>
              <a:pPr>
                <a:defRPr/>
              </a:pPr>
              <a:t>‹N›</a:t>
            </a:fld>
            <a:endParaRPr lang="it-IT"/>
          </a:p>
        </p:txBody>
      </p:sp>
    </p:spTree>
    <p:extLst>
      <p:ext uri="{BB962C8B-B14F-4D97-AF65-F5344CB8AC3E}">
        <p14:creationId xmlns:p14="http://schemas.microsoft.com/office/powerpoint/2010/main" val="41217076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F6F37F6B-8040-4A79-B4B3-D92D14F242FA}" type="slidenum">
              <a:rPr lang="it-IT" altLang="en-US" sz="1200"/>
              <a:pPr eaLnBrk="1" hangingPunct="1"/>
              <a:t>1</a:t>
            </a:fld>
            <a:endParaRPr lang="it-IT" altLang="en-US" sz="120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54A942-4E34-44DB-950C-054767136246}" type="slidenum">
              <a:rPr lang="en-US">
                <a:solidFill>
                  <a:prstClr val="black"/>
                </a:solidFill>
              </a:rPr>
              <a:pPr/>
              <a:t>23</a:t>
            </a:fld>
            <a:endParaRPr lang="en-US">
              <a:solidFill>
                <a:prstClr val="black"/>
              </a:solidFill>
            </a:endParaRPr>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91494B-EFFF-4F81-A852-0D96285BB16B}" type="slidenum">
              <a:rPr lang="en-US">
                <a:solidFill>
                  <a:prstClr val="black"/>
                </a:solidFill>
              </a:rPr>
              <a:pPr/>
              <a:t>24</a:t>
            </a:fld>
            <a:endParaRPr lang="en-US">
              <a:solidFill>
                <a:prstClr val="black"/>
              </a:solidFill>
            </a:endParaRPr>
          </a:p>
        </p:txBody>
      </p:sp>
      <p:sp>
        <p:nvSpPr>
          <p:cNvPr id="538626" name="Rectangle 2"/>
          <p:cNvSpPr>
            <a:spLocks noGrp="1" noRot="1" noChangeAspect="1" noChangeArrowheads="1" noTextEdit="1"/>
          </p:cNvSpPr>
          <p:nvPr>
            <p:ph type="sldImg"/>
          </p:nvPr>
        </p:nvSpPr>
        <p:spPr>
          <a:ln/>
        </p:spPr>
      </p:sp>
      <p:sp>
        <p:nvSpPr>
          <p:cNvPr id="538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58388B3F-5CBC-884A-A636-05CAAF3F7043}" type="slidenum">
              <a:rPr lang="en-US"/>
              <a:pPr/>
              <a:t>25</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F3C65BC7-C980-9542-A5D4-DA330021C58A}" type="slidenum">
              <a:rPr lang="en-US"/>
              <a:pPr/>
              <a:t>26</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B3339D-18F1-4FA5-A6C0-9BADFCB362FD}" type="slidenum">
              <a:rPr lang="en-US" altLang="en-US" smtClean="0"/>
              <a:pPr eaLnBrk="1" hangingPunct="1"/>
              <a:t>59</a:t>
            </a:fld>
            <a:endParaRPr lang="en-US" alt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281137F-CEA1-469E-8947-CD9C13C971DE}" type="slidenum">
              <a:rPr lang="en-US" altLang="en-US" smtClean="0"/>
              <a:pPr eaLnBrk="1" hangingPunct="1"/>
              <a:t>60</a:t>
            </a:fld>
            <a:endParaRPr lang="en-US" alt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887496-5C80-402C-AD4D-9FDF78BE4255}" type="slidenum">
              <a:rPr lang="en-US" altLang="en-US" smtClean="0"/>
              <a:pPr eaLnBrk="1" hangingPunct="1"/>
              <a:t>61</a:t>
            </a:fld>
            <a:endParaRPr lang="en-US" alt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F5D3E89-C8BA-4469-B4F2-6BD8E97E2983}" type="slidenum">
              <a:rPr lang="en-US" altLang="en-US" smtClean="0"/>
              <a:pPr eaLnBrk="1" hangingPunct="1"/>
              <a:t>62</a:t>
            </a:fld>
            <a:endParaRPr lang="en-US" alt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188D94-31D9-47BF-BE65-091F37F1DF84}" type="slidenum">
              <a:rPr lang="en-US" altLang="en-US" smtClean="0"/>
              <a:pPr eaLnBrk="1" hangingPunct="1"/>
              <a:t>66</a:t>
            </a:fld>
            <a:endParaRPr lang="en-US" alt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1E69D65-79BB-4015-96D1-9FB5335B17D6}" type="slidenum">
              <a:rPr lang="en-US" altLang="en-US" smtClean="0"/>
              <a:pPr eaLnBrk="1" hangingPunct="1"/>
              <a:t>67</a:t>
            </a:fld>
            <a:endParaRPr lang="en-US" alt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smtClean="0"/>
              <a:t>L </a:t>
            </a:r>
            <a:r>
              <a:rPr lang="en-US" altLang="en-US" dirty="0" err="1" smtClean="0"/>
              <a:t>livelli</a:t>
            </a:r>
            <a:r>
              <a:rPr lang="en-US" altLang="en-US" dirty="0" smtClean="0"/>
              <a:t>, </a:t>
            </a:r>
            <a:r>
              <a:rPr lang="en-US" altLang="en-US" dirty="0" err="1" smtClean="0"/>
              <a:t>i</a:t>
            </a:r>
            <a:r>
              <a:rPr lang="en-US" altLang="en-US" dirty="0" smtClean="0"/>
              <a:t> </a:t>
            </a:r>
            <a:r>
              <a:rPr lang="en-US" altLang="en-US" dirty="0" err="1" smtClean="0"/>
              <a:t>indice</a:t>
            </a:r>
            <a:r>
              <a:rPr lang="en-US" altLang="en-US" dirty="0" smtClean="0"/>
              <a:t> di </a:t>
            </a:r>
            <a:r>
              <a:rPr lang="en-US" altLang="en-US" dirty="0" err="1" smtClean="0"/>
              <a:t>livello</a:t>
            </a:r>
            <a:r>
              <a:rPr lang="en-US" altLang="en-US" dirty="0" smtClean="0"/>
              <a:t>, Ni</a:t>
            </a:r>
            <a:r>
              <a:rPr lang="en-US" altLang="en-US" baseline="0" dirty="0" smtClean="0"/>
              <a:t> </a:t>
            </a:r>
            <a:r>
              <a:rPr lang="en-US" altLang="en-US" dirty="0" smtClean="0"/>
              <a:t>number of new matches at level </a:t>
            </a:r>
            <a:r>
              <a:rPr lang="en-US" altLang="en-US" dirty="0" err="1" smtClean="0"/>
              <a:t>i</a:t>
            </a:r>
            <a:r>
              <a:rPr lang="en-US" altLang="en-US" dirty="0" smtClean="0"/>
              <a:t>,</a:t>
            </a:r>
            <a:r>
              <a:rPr lang="en-US" altLang="en-US" baseline="0" dirty="0" smtClean="0"/>
              <a:t> </a:t>
            </a:r>
            <a:r>
              <a:rPr lang="en-US" altLang="en-US" baseline="0" dirty="0" err="1" smtClean="0"/>
              <a:t>wi</a:t>
            </a:r>
            <a:r>
              <a:rPr lang="en-US" altLang="en-US" baseline="0" dirty="0" smtClean="0"/>
              <a:t> peso del </a:t>
            </a:r>
            <a:r>
              <a:rPr lang="en-US" altLang="en-US" baseline="0" dirty="0" err="1" smtClean="0"/>
              <a:t>livello</a:t>
            </a:r>
            <a:r>
              <a:rPr lang="en-US" altLang="en-US" baseline="0" dirty="0" smtClean="0"/>
              <a:t> </a:t>
            </a:r>
            <a:r>
              <a:rPr lang="en-US" altLang="en-US" baseline="0" dirty="0" err="1" smtClean="0"/>
              <a:t>i</a:t>
            </a:r>
            <a:endParaRPr lang="en-US" alt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F233B-259A-4E3B-BA58-2C15D9FA0934}" type="slidenum">
              <a:rPr lang="en-US">
                <a:solidFill>
                  <a:prstClr val="black"/>
                </a:solidFill>
              </a:rPr>
              <a:pPr/>
              <a:t>15</a:t>
            </a:fld>
            <a:endParaRPr lang="en-US">
              <a:solidFill>
                <a:prstClr val="black"/>
              </a:solidFill>
            </a:endParaRPr>
          </a:p>
        </p:txBody>
      </p:sp>
      <p:sp>
        <p:nvSpPr>
          <p:cNvPr id="505858" name="Rectangle 2"/>
          <p:cNvSpPr>
            <a:spLocks noGrp="1" noRot="1" noChangeAspect="1" noChangeArrowheads="1" noTextEdit="1"/>
          </p:cNvSpPr>
          <p:nvPr>
            <p:ph type="sldImg"/>
          </p:nvPr>
        </p:nvSpPr>
        <p:spPr>
          <a:xfrm>
            <a:off x="1144588" y="685800"/>
            <a:ext cx="4570412" cy="3429000"/>
          </a:xfrm>
          <a:ln/>
        </p:spPr>
      </p:sp>
      <p:sp>
        <p:nvSpPr>
          <p:cNvPr id="505859" name="Rectangle 3"/>
          <p:cNvSpPr>
            <a:spLocks noGrp="1" noChangeArrowheads="1"/>
          </p:cNvSpPr>
          <p:nvPr>
            <p:ph type="body" idx="1"/>
          </p:nvPr>
        </p:nvSpPr>
        <p:spPr>
          <a:xfrm>
            <a:off x="686098" y="4343704"/>
            <a:ext cx="5485805" cy="4113892"/>
          </a:xfrm>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8983BD-1C5F-4513-8A2B-44202C8BD8C7}" type="slidenum">
              <a:rPr lang="en-US" altLang="en-US" smtClean="0"/>
              <a:pPr eaLnBrk="1" hangingPunct="1"/>
              <a:t>68</a:t>
            </a:fld>
            <a:endParaRPr lang="en-US" alt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5C46A80-73D3-4B86-B65B-620B9779A6A8}" type="slidenum">
              <a:rPr lang="en-US" altLang="en-US" smtClean="0"/>
              <a:pPr eaLnBrk="1" hangingPunct="1"/>
              <a:t>69</a:t>
            </a:fld>
            <a:endParaRPr lang="en-US" alt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5C46A80-73D3-4B86-B65B-620B9779A6A8}" type="slidenum">
              <a:rPr lang="en-US" altLang="en-US" smtClean="0"/>
              <a:pPr eaLnBrk="1" hangingPunct="1"/>
              <a:t>70</a:t>
            </a:fld>
            <a:endParaRPr lang="en-US" alt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D64F8D-6834-4804-9FC8-48644D9433FE}" type="slidenum">
              <a:rPr lang="en-US">
                <a:solidFill>
                  <a:prstClr val="black"/>
                </a:solidFill>
              </a:rPr>
              <a:pPr/>
              <a:t>16</a:t>
            </a:fld>
            <a:endParaRPr lang="en-US">
              <a:solidFill>
                <a:prstClr val="black"/>
              </a:solidFill>
            </a:endParaRPr>
          </a:p>
        </p:txBody>
      </p:sp>
      <p:sp>
        <p:nvSpPr>
          <p:cNvPr id="507906" name="Rectangle 2"/>
          <p:cNvSpPr>
            <a:spLocks noGrp="1" noRot="1" noChangeAspect="1" noChangeArrowheads="1" noTextEdit="1"/>
          </p:cNvSpPr>
          <p:nvPr>
            <p:ph type="sldImg"/>
          </p:nvPr>
        </p:nvSpPr>
        <p:spPr>
          <a:xfrm>
            <a:off x="1144588" y="685800"/>
            <a:ext cx="4570412" cy="3429000"/>
          </a:xfrm>
          <a:ln/>
        </p:spPr>
      </p:sp>
      <p:sp>
        <p:nvSpPr>
          <p:cNvPr id="507907" name="Rectangle 3"/>
          <p:cNvSpPr>
            <a:spLocks noGrp="1" noChangeArrowheads="1"/>
          </p:cNvSpPr>
          <p:nvPr>
            <p:ph type="body" idx="1"/>
          </p:nvPr>
        </p:nvSpPr>
        <p:spPr>
          <a:xfrm>
            <a:off x="686098" y="4343704"/>
            <a:ext cx="5485805" cy="4113892"/>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177AE4-0A2F-4F4F-9F77-CD97D75ED242}" type="slidenum">
              <a:rPr lang="en-US">
                <a:solidFill>
                  <a:prstClr val="black"/>
                </a:solidFill>
              </a:rPr>
              <a:pPr/>
              <a:t>17</a:t>
            </a:fld>
            <a:endParaRPr lang="en-US">
              <a:solidFill>
                <a:prstClr val="black"/>
              </a:solidFill>
            </a:endParaRPr>
          </a:p>
        </p:txBody>
      </p:sp>
      <p:sp>
        <p:nvSpPr>
          <p:cNvPr id="531458" name="Rectangle 2"/>
          <p:cNvSpPr>
            <a:spLocks noGrp="1" noRot="1" noChangeAspect="1" noChangeArrowheads="1" noTextEdit="1"/>
          </p:cNvSpPr>
          <p:nvPr>
            <p:ph type="sldImg"/>
          </p:nvPr>
        </p:nvSpPr>
        <p:spPr>
          <a:ln/>
        </p:spPr>
      </p:sp>
      <p:sp>
        <p:nvSpPr>
          <p:cNvPr id="531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4610B3-3A86-4BEE-BE42-1DB3083C37BD}" type="slidenum">
              <a:rPr lang="en-US">
                <a:solidFill>
                  <a:prstClr val="black"/>
                </a:solidFill>
              </a:rPr>
              <a:pPr/>
              <a:t>18</a:t>
            </a:fld>
            <a:endParaRPr lang="en-US">
              <a:solidFill>
                <a:prstClr val="black"/>
              </a:solidFill>
            </a:endParaRPr>
          </a:p>
        </p:txBody>
      </p:sp>
      <p:sp>
        <p:nvSpPr>
          <p:cNvPr id="532482" name="Rectangle 2"/>
          <p:cNvSpPr>
            <a:spLocks noGrp="1" noRot="1" noChangeAspect="1" noChangeArrowheads="1" noTextEdit="1"/>
          </p:cNvSpPr>
          <p:nvPr>
            <p:ph type="sldImg"/>
          </p:nvPr>
        </p:nvSpPr>
        <p:spPr>
          <a:ln/>
        </p:spPr>
      </p:sp>
      <p:sp>
        <p:nvSpPr>
          <p:cNvPr id="532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AC2393-CB62-417C-8FDD-8676F8D69A44}" type="slidenum">
              <a:rPr lang="en-US">
                <a:solidFill>
                  <a:prstClr val="black"/>
                </a:solidFill>
              </a:rPr>
              <a:pPr/>
              <a:t>19</a:t>
            </a:fld>
            <a:endParaRPr lang="en-US">
              <a:solidFill>
                <a:prstClr val="black"/>
              </a:solidFill>
            </a:endParaRPr>
          </a:p>
        </p:txBody>
      </p:sp>
      <p:sp>
        <p:nvSpPr>
          <p:cNvPr id="533506" name="Rectangle 2"/>
          <p:cNvSpPr>
            <a:spLocks noGrp="1" noRot="1" noChangeAspect="1" noChangeArrowheads="1" noTextEdit="1"/>
          </p:cNvSpPr>
          <p:nvPr>
            <p:ph type="sldImg"/>
          </p:nvPr>
        </p:nvSpPr>
        <p:spPr>
          <a:ln/>
        </p:spPr>
      </p:sp>
      <p:sp>
        <p:nvSpPr>
          <p:cNvPr id="533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09F4C-36EB-412F-A41E-43D6A98B3D34}" type="slidenum">
              <a:rPr lang="en-US">
                <a:solidFill>
                  <a:prstClr val="black"/>
                </a:solidFill>
              </a:rPr>
              <a:pPr/>
              <a:t>20</a:t>
            </a:fld>
            <a:endParaRPr lang="en-US">
              <a:solidFill>
                <a:prstClr val="black"/>
              </a:solidFill>
            </a:endParaRPr>
          </a:p>
        </p:txBody>
      </p:sp>
      <p:sp>
        <p:nvSpPr>
          <p:cNvPr id="534530" name="Rectangle 2"/>
          <p:cNvSpPr>
            <a:spLocks noGrp="1" noRot="1" noChangeAspect="1" noChangeArrowheads="1" noTextEdit="1"/>
          </p:cNvSpPr>
          <p:nvPr>
            <p:ph type="sldImg"/>
          </p:nvPr>
        </p:nvSpPr>
        <p:spPr>
          <a:ln/>
        </p:spPr>
      </p:sp>
      <p:sp>
        <p:nvSpPr>
          <p:cNvPr id="534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79DF6C-ABF7-4D1A-BE59-0EF3D2BACA15}" type="slidenum">
              <a:rPr lang="en-US">
                <a:solidFill>
                  <a:prstClr val="black"/>
                </a:solidFill>
              </a:rPr>
              <a:pPr/>
              <a:t>21</a:t>
            </a:fld>
            <a:endParaRPr lang="en-US">
              <a:solidFill>
                <a:prstClr val="black"/>
              </a:solidFill>
            </a:endParaRPr>
          </a:p>
        </p:txBody>
      </p:sp>
      <p:sp>
        <p:nvSpPr>
          <p:cNvPr id="535554" name="Rectangle 2"/>
          <p:cNvSpPr>
            <a:spLocks noGrp="1" noRot="1" noChangeAspect="1" noChangeArrowheads="1" noTextEdit="1"/>
          </p:cNvSpPr>
          <p:nvPr>
            <p:ph type="sldImg"/>
          </p:nvPr>
        </p:nvSpPr>
        <p:spPr>
          <a:ln/>
        </p:spPr>
      </p:sp>
      <p:sp>
        <p:nvSpPr>
          <p:cNvPr id="535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BFBC3F-9AD0-44E9-9E52-9E68C550B59A}" type="slidenum">
              <a:rPr lang="en-US">
                <a:solidFill>
                  <a:prstClr val="black"/>
                </a:solidFill>
              </a:rPr>
              <a:pPr/>
              <a:t>22</a:t>
            </a:fld>
            <a:endParaRPr lang="en-US">
              <a:solidFill>
                <a:prstClr val="black"/>
              </a:solidFill>
            </a:endParaRPr>
          </a:p>
        </p:txBody>
      </p:sp>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E96376F-762C-4E5E-BFFB-FB3822719DB4}" type="slidenum">
              <a:rPr lang="it-IT"/>
              <a:pPr>
                <a:defRPr/>
              </a:pPr>
              <a:t>‹N›</a:t>
            </a:fld>
            <a:endParaRPr lang="it-IT"/>
          </a:p>
        </p:txBody>
      </p:sp>
    </p:spTree>
    <p:extLst>
      <p:ext uri="{BB962C8B-B14F-4D97-AF65-F5344CB8AC3E}">
        <p14:creationId xmlns:p14="http://schemas.microsoft.com/office/powerpoint/2010/main" val="1710532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6A550B10-6CF3-4BF3-9D19-2EBBAEE849C3}" type="slidenum">
              <a:rPr lang="it-IT"/>
              <a:pPr>
                <a:defRPr/>
              </a:pPr>
              <a:t>‹N›</a:t>
            </a:fld>
            <a:endParaRPr lang="it-IT"/>
          </a:p>
        </p:txBody>
      </p:sp>
    </p:spTree>
    <p:extLst>
      <p:ext uri="{BB962C8B-B14F-4D97-AF65-F5344CB8AC3E}">
        <p14:creationId xmlns:p14="http://schemas.microsoft.com/office/powerpoint/2010/main" val="3841145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274638"/>
            <a:ext cx="2078037" cy="5664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81713" cy="5664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9F7F6578-8D33-49A0-B67B-62559C57EFE7}" type="slidenum">
              <a:rPr lang="it-IT"/>
              <a:pPr>
                <a:defRPr/>
              </a:pPr>
              <a:t>‹N›</a:t>
            </a:fld>
            <a:endParaRPr lang="it-IT"/>
          </a:p>
        </p:txBody>
      </p:sp>
    </p:spTree>
    <p:extLst>
      <p:ext uri="{BB962C8B-B14F-4D97-AF65-F5344CB8AC3E}">
        <p14:creationId xmlns:p14="http://schemas.microsoft.com/office/powerpoint/2010/main" val="3218487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95EEF2-CCE5-4207-97FD-6633C4902CFE}" type="slidenum">
              <a:rPr lang="en-US"/>
              <a:pPr>
                <a:defRPr/>
              </a:pPr>
              <a:t>‹N›</a:t>
            </a:fld>
            <a:endParaRPr lang="en-US"/>
          </a:p>
        </p:txBody>
      </p:sp>
    </p:spTree>
    <p:extLst>
      <p:ext uri="{BB962C8B-B14F-4D97-AF65-F5344CB8AC3E}">
        <p14:creationId xmlns:p14="http://schemas.microsoft.com/office/powerpoint/2010/main" val="2908902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386111E9-C70E-4047-A49E-5E2B65831748}" type="slidenum">
              <a:rPr lang="it-IT"/>
              <a:pPr>
                <a:defRPr/>
              </a:pPr>
              <a:t>‹N›</a:t>
            </a:fld>
            <a:endParaRPr lang="it-IT"/>
          </a:p>
        </p:txBody>
      </p:sp>
    </p:spTree>
    <p:extLst>
      <p:ext uri="{BB962C8B-B14F-4D97-AF65-F5344CB8AC3E}">
        <p14:creationId xmlns:p14="http://schemas.microsoft.com/office/powerpoint/2010/main" val="2783807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D38CBF05-E78D-41C9-BAA2-B2768D7223BE}" type="slidenum">
              <a:rPr lang="it-IT"/>
              <a:pPr>
                <a:defRPr/>
              </a:pPr>
              <a:t>‹N›</a:t>
            </a:fld>
            <a:endParaRPr lang="it-IT"/>
          </a:p>
        </p:txBody>
      </p:sp>
    </p:spTree>
    <p:extLst>
      <p:ext uri="{BB962C8B-B14F-4D97-AF65-F5344CB8AC3E}">
        <p14:creationId xmlns:p14="http://schemas.microsoft.com/office/powerpoint/2010/main" val="1537933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14128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30750" y="14128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02C0DF57-46AB-4B00-9A66-CA2360EB1BDE}" type="slidenum">
              <a:rPr lang="it-IT"/>
              <a:pPr>
                <a:defRPr/>
              </a:pPr>
              <a:t>‹N›</a:t>
            </a:fld>
            <a:endParaRPr lang="it-IT"/>
          </a:p>
        </p:txBody>
      </p:sp>
    </p:spTree>
    <p:extLst>
      <p:ext uri="{BB962C8B-B14F-4D97-AF65-F5344CB8AC3E}">
        <p14:creationId xmlns:p14="http://schemas.microsoft.com/office/powerpoint/2010/main" val="140036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45010131-5F58-4C43-914A-A1AFA3D02574}" type="slidenum">
              <a:rPr lang="it-IT"/>
              <a:pPr>
                <a:defRPr/>
              </a:pPr>
              <a:t>‹N›</a:t>
            </a:fld>
            <a:endParaRPr lang="it-IT"/>
          </a:p>
        </p:txBody>
      </p:sp>
    </p:spTree>
    <p:extLst>
      <p:ext uri="{BB962C8B-B14F-4D97-AF65-F5344CB8AC3E}">
        <p14:creationId xmlns:p14="http://schemas.microsoft.com/office/powerpoint/2010/main" val="4288910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5BA0EC2C-4D99-4941-944F-36ACD2A09BE4}" type="slidenum">
              <a:rPr lang="it-IT"/>
              <a:pPr>
                <a:defRPr/>
              </a:pPr>
              <a:t>‹N›</a:t>
            </a:fld>
            <a:endParaRPr lang="it-IT"/>
          </a:p>
        </p:txBody>
      </p:sp>
    </p:spTree>
    <p:extLst>
      <p:ext uri="{BB962C8B-B14F-4D97-AF65-F5344CB8AC3E}">
        <p14:creationId xmlns:p14="http://schemas.microsoft.com/office/powerpoint/2010/main" val="4119523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BFCBF16F-187E-4298-B9B3-9C508A758814}" type="slidenum">
              <a:rPr lang="it-IT"/>
              <a:pPr>
                <a:defRPr/>
              </a:pPr>
              <a:t>‹N›</a:t>
            </a:fld>
            <a:endParaRPr lang="it-IT"/>
          </a:p>
        </p:txBody>
      </p:sp>
    </p:spTree>
    <p:extLst>
      <p:ext uri="{BB962C8B-B14F-4D97-AF65-F5344CB8AC3E}">
        <p14:creationId xmlns:p14="http://schemas.microsoft.com/office/powerpoint/2010/main" val="659147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BDAD86A6-8ABF-4C48-BDB9-1371BF673A7B}" type="slidenum">
              <a:rPr lang="it-IT"/>
              <a:pPr>
                <a:defRPr/>
              </a:pPr>
              <a:t>‹N›</a:t>
            </a:fld>
            <a:endParaRPr lang="it-IT"/>
          </a:p>
        </p:txBody>
      </p:sp>
    </p:spTree>
    <p:extLst>
      <p:ext uri="{BB962C8B-B14F-4D97-AF65-F5344CB8AC3E}">
        <p14:creationId xmlns:p14="http://schemas.microsoft.com/office/powerpoint/2010/main" val="2207156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34361A7F-32CC-4D1E-9FCE-E8D259C8F920}" type="slidenum">
              <a:rPr lang="it-IT"/>
              <a:pPr>
                <a:defRPr/>
              </a:pPr>
              <a:t>‹N›</a:t>
            </a:fld>
            <a:endParaRPr lang="it-IT"/>
          </a:p>
        </p:txBody>
      </p:sp>
    </p:spTree>
    <p:extLst>
      <p:ext uri="{BB962C8B-B14F-4D97-AF65-F5344CB8AC3E}">
        <p14:creationId xmlns:p14="http://schemas.microsoft.com/office/powerpoint/2010/main" val="2870420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en-US" smtClean="0"/>
              <a:t>Fare clic per modificare lo stile del titolo</a:t>
            </a:r>
          </a:p>
        </p:txBody>
      </p:sp>
      <p:sp>
        <p:nvSpPr>
          <p:cNvPr id="2051" name="Rectangle 3"/>
          <p:cNvSpPr>
            <a:spLocks noGrp="1" noChangeArrowheads="1"/>
          </p:cNvSpPr>
          <p:nvPr>
            <p:ph type="body" idx="1"/>
          </p:nvPr>
        </p:nvSpPr>
        <p:spPr bwMode="auto">
          <a:xfrm>
            <a:off x="539750" y="141287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en-US" smtClean="0"/>
              <a:t>Fare clic per modificare gli stili del testo dello schema</a:t>
            </a:r>
          </a:p>
          <a:p>
            <a:pPr lvl="1"/>
            <a:r>
              <a:rPr lang="it-IT" altLang="en-US" smtClean="0"/>
              <a:t>Secondo livello</a:t>
            </a:r>
          </a:p>
          <a:p>
            <a:pPr lvl="2"/>
            <a:r>
              <a:rPr lang="it-IT" altLang="en-US" smtClean="0"/>
              <a:t>Terzo livello</a:t>
            </a:r>
          </a:p>
          <a:p>
            <a:pPr lvl="3"/>
            <a:r>
              <a:rPr lang="it-IT" altLang="en-US" smtClean="0"/>
              <a:t>Quarto livello</a:t>
            </a:r>
          </a:p>
          <a:p>
            <a:pPr lvl="4"/>
            <a:r>
              <a:rPr lang="it-IT" altLang="en-US"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Arial" charset="0"/>
                <a:cs typeface="Arial" charset="0"/>
              </a:defRPr>
            </a:lvl1pPr>
          </a:lstStyle>
          <a:p>
            <a:pPr>
              <a:defRPr/>
            </a:pPr>
            <a:endParaRPr lang="it-IT"/>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Arial" charset="0"/>
                <a:cs typeface="Arial" charset="0"/>
              </a:defRPr>
            </a:lvl1pPr>
          </a:lstStyle>
          <a:p>
            <a:pPr>
              <a:defRPr/>
            </a:pPr>
            <a:endParaRPr lang="it-IT"/>
          </a:p>
        </p:txBody>
      </p:sp>
      <p:sp>
        <p:nvSpPr>
          <p:cNvPr id="1030" name="Rectangle 6"/>
          <p:cNvSpPr>
            <a:spLocks noGrp="1" noChangeArrowheads="1"/>
          </p:cNvSpPr>
          <p:nvPr>
            <p:ph type="sldNum" sz="quarter" idx="4"/>
          </p:nvPr>
        </p:nvSpPr>
        <p:spPr bwMode="auto">
          <a:xfrm>
            <a:off x="6300788" y="63373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solidFill>
                  <a:srgbClr val="800000"/>
                </a:solidFill>
                <a:latin typeface="Arial" charset="0"/>
                <a:cs typeface="Arial" charset="0"/>
              </a:defRPr>
            </a:lvl1pPr>
          </a:lstStyle>
          <a:p>
            <a:pPr>
              <a:defRPr/>
            </a:pPr>
            <a:fld id="{AC311550-5E71-4B85-8CB8-FD52C4DC434A}" type="slidenum">
              <a:rPr lang="it-IT"/>
              <a:pPr>
                <a:defRPr/>
              </a:pPr>
              <a:t>‹N›</a:t>
            </a:fld>
            <a:endParaRPr lang="it-IT"/>
          </a:p>
        </p:txBody>
      </p:sp>
      <p:sp>
        <p:nvSpPr>
          <p:cNvPr id="1032" name="Oval 8"/>
          <p:cNvSpPr>
            <a:spLocks noChangeArrowheads="1"/>
          </p:cNvSpPr>
          <p:nvPr/>
        </p:nvSpPr>
        <p:spPr bwMode="auto">
          <a:xfrm>
            <a:off x="539750" y="6381750"/>
            <a:ext cx="6913563" cy="215900"/>
          </a:xfrm>
          <a:prstGeom prst="ellipse">
            <a:avLst/>
          </a:prstGeom>
          <a:solidFill>
            <a:schemeClr val="bg2"/>
          </a:solidFill>
          <a:ln w="9525">
            <a:noFill/>
            <a:round/>
            <a:headEnd/>
            <a:tailEnd/>
          </a:ln>
          <a:effectLst/>
        </p:spPr>
        <p:txBody>
          <a:bodyPr wrap="none" anchor="ctr"/>
          <a:lstStyle/>
          <a:p>
            <a:pPr>
              <a:defRPr/>
            </a:pPr>
            <a:endParaRPr lang="en-US">
              <a:latin typeface="Arial" charset="0"/>
              <a:cs typeface="Arial" charset="0"/>
            </a:endParaRPr>
          </a:p>
        </p:txBody>
      </p:sp>
      <p:pic>
        <p:nvPicPr>
          <p:cNvPr id="2056" name="Picture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8888" y="6237288"/>
            <a:ext cx="5032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hf hdr="0" ftr="0" dt="0"/>
  <p:txStyles>
    <p:title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14.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3.png"/><Relationship Id="rId5" Type="http://schemas.openxmlformats.org/officeDocument/2006/relationships/notesSlide" Target="../notesSlides/notesSlide2.xml"/><Relationship Id="rId4"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tags" Target="../tags/tag28.xml"/><Relationship Id="rId26" Type="http://schemas.openxmlformats.org/officeDocument/2006/relationships/image" Target="../media/image15.jpeg"/><Relationship Id="rId3" Type="http://schemas.openxmlformats.org/officeDocument/2006/relationships/tags" Target="../tags/tag13.xml"/><Relationship Id="rId21" Type="http://schemas.openxmlformats.org/officeDocument/2006/relationships/tags" Target="../tags/tag31.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5" Type="http://schemas.openxmlformats.org/officeDocument/2006/relationships/notesSlide" Target="../notesSlides/notesSlide3.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tags" Target="../tags/tag30.xml"/><Relationship Id="rId29" Type="http://schemas.openxmlformats.org/officeDocument/2006/relationships/image" Target="../media/image18.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24" Type="http://schemas.openxmlformats.org/officeDocument/2006/relationships/slideLayout" Target="../slideLayouts/slideLayout6.xml"/><Relationship Id="rId5" Type="http://schemas.openxmlformats.org/officeDocument/2006/relationships/tags" Target="../tags/tag15.xml"/><Relationship Id="rId15" Type="http://schemas.openxmlformats.org/officeDocument/2006/relationships/tags" Target="../tags/tag25.xml"/><Relationship Id="rId23" Type="http://schemas.openxmlformats.org/officeDocument/2006/relationships/tags" Target="../tags/tag33.xml"/><Relationship Id="rId28" Type="http://schemas.openxmlformats.org/officeDocument/2006/relationships/image" Target="../media/image17.png"/><Relationship Id="rId10" Type="http://schemas.openxmlformats.org/officeDocument/2006/relationships/tags" Target="../tags/tag20.xml"/><Relationship Id="rId19" Type="http://schemas.openxmlformats.org/officeDocument/2006/relationships/tags" Target="../tags/tag29.xml"/><Relationship Id="rId31" Type="http://schemas.openxmlformats.org/officeDocument/2006/relationships/image" Target="../media/image20.png"/><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tags" Target="../tags/tag32.xml"/><Relationship Id="rId27" Type="http://schemas.openxmlformats.org/officeDocument/2006/relationships/image" Target="../media/image16.jpeg"/><Relationship Id="rId30"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21.png"/><Relationship Id="rId5" Type="http://schemas.openxmlformats.org/officeDocument/2006/relationships/hyperlink" Target="http://similar-images.googlelabs.com/" TargetMode="External"/><Relationship Id="rId4" Type="http://schemas.openxmlformats.org/officeDocument/2006/relationships/notesSlide" Target="../notesSlides/notesSlide4.xml"/></Relationships>
</file>

<file path=ppt/slides/_rels/slide1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38.xml"/><Relationship Id="rId7" Type="http://schemas.openxmlformats.org/officeDocument/2006/relationships/image" Target="../media/image22.jpe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39.xml"/><Relationship Id="rId9"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26.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25.png"/><Relationship Id="rId5" Type="http://schemas.openxmlformats.org/officeDocument/2006/relationships/notesSlide" Target="../notesSlides/notesSlide6.xml"/><Relationship Id="rId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27.jpeg"/><Relationship Id="rId4"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28.jpeg"/><Relationship Id="rId4"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29.jpeg"/><Relationship Id="rId4"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30.jpeg"/><Relationship Id="rId4"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1.xml"/><Relationship Id="rId13" Type="http://schemas.openxmlformats.org/officeDocument/2006/relationships/image" Target="../media/image35.jpeg"/><Relationship Id="rId3" Type="http://schemas.openxmlformats.org/officeDocument/2006/relationships/tags" Target="../tags/tag53.xml"/><Relationship Id="rId7" Type="http://schemas.openxmlformats.org/officeDocument/2006/relationships/slideLayout" Target="../slideLayouts/slideLayout6.xml"/><Relationship Id="rId12" Type="http://schemas.openxmlformats.org/officeDocument/2006/relationships/image" Target="../media/image34.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image" Target="../media/image33.png"/><Relationship Id="rId5" Type="http://schemas.openxmlformats.org/officeDocument/2006/relationships/tags" Target="../tags/tag55.xml"/><Relationship Id="rId10" Type="http://schemas.openxmlformats.org/officeDocument/2006/relationships/image" Target="../media/image32.png"/><Relationship Id="rId4" Type="http://schemas.openxmlformats.org/officeDocument/2006/relationships/tags" Target="../tags/tag54.xml"/><Relationship Id="rId9" Type="http://schemas.openxmlformats.org/officeDocument/2006/relationships/image" Target="../media/image31.png"/><Relationship Id="rId1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5.png"/><Relationship Id="rId7" Type="http://schemas.openxmlformats.org/officeDocument/2006/relationships/image" Target="../media/image52.jpeg"/><Relationship Id="rId2" Type="http://schemas.openxmlformats.org/officeDocument/2006/relationships/image" Target="../media/image49.png"/><Relationship Id="rId1" Type="http://schemas.openxmlformats.org/officeDocument/2006/relationships/slideLayout" Target="../slideLayouts/slideLayout6.xml"/><Relationship Id="rId6" Type="http://schemas.openxmlformats.org/officeDocument/2006/relationships/image" Target="../media/image51.jpeg"/><Relationship Id="rId11" Type="http://schemas.openxmlformats.org/officeDocument/2006/relationships/image" Target="../media/image56.png"/><Relationship Id="rId5" Type="http://schemas.openxmlformats.org/officeDocument/2006/relationships/image" Target="../media/image41.png"/><Relationship Id="rId10" Type="http://schemas.openxmlformats.org/officeDocument/2006/relationships/image" Target="../media/image55.jpeg"/><Relationship Id="rId4" Type="http://schemas.openxmlformats.org/officeDocument/2006/relationships/image" Target="../media/image50.png"/><Relationship Id="rId9" Type="http://schemas.openxmlformats.org/officeDocument/2006/relationships/image" Target="../media/image54.jpeg"/></Relationships>
</file>

<file path=ppt/slides/_rels/slide35.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41.png"/><Relationship Id="rId7" Type="http://schemas.openxmlformats.org/officeDocument/2006/relationships/image" Target="../media/image53.jpeg"/><Relationship Id="rId2" Type="http://schemas.openxmlformats.org/officeDocument/2006/relationships/image" Target="../media/image57.jpeg"/><Relationship Id="rId1" Type="http://schemas.openxmlformats.org/officeDocument/2006/relationships/slideLayout" Target="../slideLayouts/slideLayout6.xml"/><Relationship Id="rId6" Type="http://schemas.openxmlformats.org/officeDocument/2006/relationships/image" Target="../media/image58.jpeg"/><Relationship Id="rId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51.jpeg"/><Relationship Id="rId9"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63.png"/><Relationship Id="rId5" Type="http://schemas.openxmlformats.org/officeDocument/2006/relationships/oleObject" Target="../embeddings/oleObject2.bin"/><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5.png"/><Relationship Id="rId7" Type="http://schemas.openxmlformats.org/officeDocument/2006/relationships/image" Target="../media/image52.jpeg"/><Relationship Id="rId2" Type="http://schemas.openxmlformats.org/officeDocument/2006/relationships/image" Target="../media/image49.png"/><Relationship Id="rId1" Type="http://schemas.openxmlformats.org/officeDocument/2006/relationships/slideLayout" Target="../slideLayouts/slideLayout6.xml"/><Relationship Id="rId6" Type="http://schemas.openxmlformats.org/officeDocument/2006/relationships/image" Target="../media/image51.jpeg"/><Relationship Id="rId5" Type="http://schemas.openxmlformats.org/officeDocument/2006/relationships/image" Target="../media/image41.png"/><Relationship Id="rId10" Type="http://schemas.openxmlformats.org/officeDocument/2006/relationships/image" Target="../media/image55.jpeg"/><Relationship Id="rId4" Type="http://schemas.openxmlformats.org/officeDocument/2006/relationships/image" Target="../media/image50.png"/><Relationship Id="rId9" Type="http://schemas.openxmlformats.org/officeDocument/2006/relationships/image" Target="../media/image54.jpeg"/></Relationships>
</file>

<file path=ppt/slides/_rels/slide48.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41.png"/><Relationship Id="rId7" Type="http://schemas.openxmlformats.org/officeDocument/2006/relationships/image" Target="../media/image54.jpeg"/><Relationship Id="rId2" Type="http://schemas.openxmlformats.org/officeDocument/2006/relationships/image" Target="../media/image57.jpeg"/><Relationship Id="rId1" Type="http://schemas.openxmlformats.org/officeDocument/2006/relationships/slideLayout" Target="../slideLayouts/slideLayout6.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 Id="rId9"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78.jpeg"/><Relationship Id="rId13" Type="http://schemas.openxmlformats.org/officeDocument/2006/relationships/image" Target="../media/image83.jpeg"/><Relationship Id="rId3" Type="http://schemas.openxmlformats.org/officeDocument/2006/relationships/image" Target="../media/image73.png"/><Relationship Id="rId7" Type="http://schemas.openxmlformats.org/officeDocument/2006/relationships/image" Target="../media/image77.jpeg"/><Relationship Id="rId12" Type="http://schemas.openxmlformats.org/officeDocument/2006/relationships/image" Target="../media/image8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6.jpeg"/><Relationship Id="rId11" Type="http://schemas.openxmlformats.org/officeDocument/2006/relationships/image" Target="../media/image81.jpeg"/><Relationship Id="rId5" Type="http://schemas.openxmlformats.org/officeDocument/2006/relationships/image" Target="../media/image75.jpeg"/><Relationship Id="rId15" Type="http://schemas.openxmlformats.org/officeDocument/2006/relationships/image" Target="../media/image85.png"/><Relationship Id="rId10" Type="http://schemas.openxmlformats.org/officeDocument/2006/relationships/image" Target="../media/image80.png"/><Relationship Id="rId4" Type="http://schemas.openxmlformats.org/officeDocument/2006/relationships/image" Target="../media/image74.jpeg"/><Relationship Id="rId9" Type="http://schemas.openxmlformats.org/officeDocument/2006/relationships/image" Target="../media/image79.jpeg"/><Relationship Id="rId14" Type="http://schemas.openxmlformats.org/officeDocument/2006/relationships/image" Target="../media/image84.jpeg"/></Relationships>
</file>

<file path=ppt/slides/_rels/slide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png"/><Relationship Id="rId3" Type="http://schemas.openxmlformats.org/officeDocument/2006/relationships/notesSlide" Target="../notesSlides/notesSlide15.xml"/><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slideLayout" Target="../slideLayouts/slideLayout4.xml"/><Relationship Id="rId16" Type="http://schemas.openxmlformats.org/officeDocument/2006/relationships/image" Target="../media/image86.wmf"/><Relationship Id="rId1" Type="http://schemas.openxmlformats.org/officeDocument/2006/relationships/vmlDrawing" Target="../drawings/vmlDrawing2.vml"/><Relationship Id="rId6" Type="http://schemas.openxmlformats.org/officeDocument/2006/relationships/image" Target="../media/image89.png"/><Relationship Id="rId11" Type="http://schemas.openxmlformats.org/officeDocument/2006/relationships/image" Target="../media/image94.png"/><Relationship Id="rId5" Type="http://schemas.openxmlformats.org/officeDocument/2006/relationships/image" Target="../media/image88.png"/><Relationship Id="rId15" Type="http://schemas.openxmlformats.org/officeDocument/2006/relationships/oleObject" Target="../embeddings/oleObject3.bin"/><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image" Target="../media/image97.png"/></Relationships>
</file>

<file path=ppt/slides/_rels/slide61.xml.rels><?xml version="1.0" encoding="UTF-8" standalone="yes"?>
<Relationships xmlns="http://schemas.openxmlformats.org/package/2006/relationships"><Relationship Id="rId8" Type="http://schemas.openxmlformats.org/officeDocument/2006/relationships/image" Target="../media/image98.wmf"/><Relationship Id="rId3" Type="http://schemas.openxmlformats.org/officeDocument/2006/relationships/notesSlide" Target="../notesSlides/notesSlide16.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8.png"/><Relationship Id="rId5" Type="http://schemas.openxmlformats.org/officeDocument/2006/relationships/image" Target="../media/image101.png"/><Relationship Id="rId10" Type="http://schemas.openxmlformats.org/officeDocument/2006/relationships/image" Target="../media/image99.wmf"/><Relationship Id="rId4" Type="http://schemas.openxmlformats.org/officeDocument/2006/relationships/image" Target="../media/image100.png"/><Relationship Id="rId9" Type="http://schemas.openxmlformats.org/officeDocument/2006/relationships/oleObject" Target="../embeddings/oleObject5.bin"/></Relationships>
</file>

<file path=ppt/slides/_rels/slide6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103.png"/></Relationships>
</file>

<file path=ppt/slides/_rels/slide63.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png"/><Relationship Id="rId3" Type="http://schemas.openxmlformats.org/officeDocument/2006/relationships/image" Target="../media/image92.png"/><Relationship Id="rId7" Type="http://schemas.openxmlformats.org/officeDocument/2006/relationships/image" Target="../media/image107.png"/><Relationship Id="rId12" Type="http://schemas.openxmlformats.org/officeDocument/2006/relationships/image" Target="../media/image112.png"/><Relationship Id="rId2" Type="http://schemas.openxmlformats.org/officeDocument/2006/relationships/slideLayout" Target="../slideLayouts/slideLayout7.xml"/><Relationship Id="rId16" Type="http://schemas.openxmlformats.org/officeDocument/2006/relationships/image" Target="../media/image104.wmf"/><Relationship Id="rId1" Type="http://schemas.openxmlformats.org/officeDocument/2006/relationships/vmlDrawing" Target="../drawings/vmlDrawing4.v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105.png"/><Relationship Id="rId15" Type="http://schemas.openxmlformats.org/officeDocument/2006/relationships/oleObject" Target="../embeddings/oleObject6.bin"/><Relationship Id="rId10" Type="http://schemas.openxmlformats.org/officeDocument/2006/relationships/image" Target="../media/image110.png"/><Relationship Id="rId4" Type="http://schemas.openxmlformats.org/officeDocument/2006/relationships/image" Target="../media/image93.png"/><Relationship Id="rId9" Type="http://schemas.openxmlformats.org/officeDocument/2006/relationships/image" Target="../media/image109.png"/><Relationship Id="rId14" Type="http://schemas.openxmlformats.org/officeDocument/2006/relationships/image" Target="../media/image114.png"/></Relationships>
</file>

<file path=ppt/slides/_rels/slide64.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0.png"/><Relationship Id="rId3" Type="http://schemas.openxmlformats.org/officeDocument/2006/relationships/image" Target="../media/image92.png"/><Relationship Id="rId7" Type="http://schemas.openxmlformats.org/officeDocument/2006/relationships/image" Target="../media/image116.png"/><Relationship Id="rId12" Type="http://schemas.openxmlformats.org/officeDocument/2006/relationships/image" Target="../media/image119.png"/><Relationship Id="rId2" Type="http://schemas.openxmlformats.org/officeDocument/2006/relationships/slideLayout" Target="../slideLayouts/slideLayout7.xml"/><Relationship Id="rId16" Type="http://schemas.openxmlformats.org/officeDocument/2006/relationships/image" Target="../media/image115.wmf"/><Relationship Id="rId1" Type="http://schemas.openxmlformats.org/officeDocument/2006/relationships/vmlDrawing" Target="../drawings/vmlDrawing5.vml"/><Relationship Id="rId6" Type="http://schemas.openxmlformats.org/officeDocument/2006/relationships/image" Target="../media/image95.png"/><Relationship Id="rId11" Type="http://schemas.openxmlformats.org/officeDocument/2006/relationships/image" Target="../media/image118.png"/><Relationship Id="rId5" Type="http://schemas.openxmlformats.org/officeDocument/2006/relationships/image" Target="../media/image94.png"/><Relationship Id="rId15" Type="http://schemas.openxmlformats.org/officeDocument/2006/relationships/oleObject" Target="../embeddings/oleObject7.bin"/><Relationship Id="rId10" Type="http://schemas.openxmlformats.org/officeDocument/2006/relationships/image" Target="../media/image91.png"/><Relationship Id="rId4" Type="http://schemas.openxmlformats.org/officeDocument/2006/relationships/image" Target="../media/image93.png"/><Relationship Id="rId9" Type="http://schemas.openxmlformats.org/officeDocument/2006/relationships/image" Target="../media/image89.png"/><Relationship Id="rId14" Type="http://schemas.openxmlformats.org/officeDocument/2006/relationships/image" Target="../media/image97.png"/></Relationships>
</file>

<file path=ppt/slides/_rels/slide65.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30.png"/><Relationship Id="rId3" Type="http://schemas.openxmlformats.org/officeDocument/2006/relationships/image" Target="../media/image92.png"/><Relationship Id="rId7" Type="http://schemas.openxmlformats.org/officeDocument/2006/relationships/image" Target="../media/image124.png"/><Relationship Id="rId12" Type="http://schemas.openxmlformats.org/officeDocument/2006/relationships/image" Target="../media/image129.png"/><Relationship Id="rId2" Type="http://schemas.openxmlformats.org/officeDocument/2006/relationships/slideLayout" Target="../slideLayouts/slideLayout7.xml"/><Relationship Id="rId16" Type="http://schemas.openxmlformats.org/officeDocument/2006/relationships/image" Target="../media/image121.wmf"/><Relationship Id="rId1" Type="http://schemas.openxmlformats.org/officeDocument/2006/relationships/vmlDrawing" Target="../drawings/vmlDrawing6.vml"/><Relationship Id="rId6" Type="http://schemas.openxmlformats.org/officeDocument/2006/relationships/image" Target="../media/image123.png"/><Relationship Id="rId11" Type="http://schemas.openxmlformats.org/officeDocument/2006/relationships/image" Target="../media/image128.png"/><Relationship Id="rId5" Type="http://schemas.openxmlformats.org/officeDocument/2006/relationships/image" Target="../media/image122.png"/><Relationship Id="rId15" Type="http://schemas.openxmlformats.org/officeDocument/2006/relationships/oleObject" Target="../embeddings/oleObject8.bin"/><Relationship Id="rId10" Type="http://schemas.openxmlformats.org/officeDocument/2006/relationships/image" Target="../media/image127.png"/><Relationship Id="rId4" Type="http://schemas.openxmlformats.org/officeDocument/2006/relationships/image" Target="../media/image93.png"/><Relationship Id="rId9" Type="http://schemas.openxmlformats.org/officeDocument/2006/relationships/image" Target="../media/image126.png"/><Relationship Id="rId14" Type="http://schemas.openxmlformats.org/officeDocument/2006/relationships/image" Target="../media/image131.png"/></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8.xml"/><Relationship Id="rId7" Type="http://schemas.openxmlformats.org/officeDocument/2006/relationships/image" Target="../media/image123.png"/><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122.png"/><Relationship Id="rId5" Type="http://schemas.openxmlformats.org/officeDocument/2006/relationships/image" Target="../media/image134.png"/><Relationship Id="rId4" Type="http://schemas.openxmlformats.org/officeDocument/2006/relationships/image" Target="../media/image133.png"/><Relationship Id="rId9" Type="http://schemas.openxmlformats.org/officeDocument/2006/relationships/image" Target="../media/image132.wmf"/></Relationships>
</file>

<file path=ppt/slides/_rels/slide67.xml.rels><?xml version="1.0" encoding="UTF-8" standalone="yes"?>
<Relationships xmlns="http://schemas.openxmlformats.org/package/2006/relationships"><Relationship Id="rId8" Type="http://schemas.openxmlformats.org/officeDocument/2006/relationships/image" Target="../media/image76.jpeg"/><Relationship Id="rId13" Type="http://schemas.openxmlformats.org/officeDocument/2006/relationships/image" Target="../media/image81.jpeg"/><Relationship Id="rId3" Type="http://schemas.openxmlformats.org/officeDocument/2006/relationships/image" Target="../media/image102.png"/><Relationship Id="rId7" Type="http://schemas.openxmlformats.org/officeDocument/2006/relationships/image" Target="../media/image75.jpeg"/><Relationship Id="rId12" Type="http://schemas.openxmlformats.org/officeDocument/2006/relationships/image" Target="../media/image80.png"/><Relationship Id="rId17" Type="http://schemas.openxmlformats.org/officeDocument/2006/relationships/image" Target="../media/image85.png"/><Relationship Id="rId2" Type="http://schemas.openxmlformats.org/officeDocument/2006/relationships/notesSlide" Target="../notesSlides/notesSlide19.xml"/><Relationship Id="rId16" Type="http://schemas.openxmlformats.org/officeDocument/2006/relationships/image" Target="../media/image84.jpeg"/><Relationship Id="rId1" Type="http://schemas.openxmlformats.org/officeDocument/2006/relationships/slideLayout" Target="../slideLayouts/slideLayout2.xml"/><Relationship Id="rId6" Type="http://schemas.openxmlformats.org/officeDocument/2006/relationships/image" Target="../media/image74.jpeg"/><Relationship Id="rId11" Type="http://schemas.openxmlformats.org/officeDocument/2006/relationships/image" Target="../media/image79.jpeg"/><Relationship Id="rId5" Type="http://schemas.openxmlformats.org/officeDocument/2006/relationships/image" Target="../media/image73.png"/><Relationship Id="rId15" Type="http://schemas.openxmlformats.org/officeDocument/2006/relationships/image" Target="../media/image83.jpeg"/><Relationship Id="rId10" Type="http://schemas.openxmlformats.org/officeDocument/2006/relationships/image" Target="../media/image78.jpeg"/><Relationship Id="rId4" Type="http://schemas.openxmlformats.org/officeDocument/2006/relationships/image" Target="../media/image103.png"/><Relationship Id="rId9" Type="http://schemas.openxmlformats.org/officeDocument/2006/relationships/image" Target="../media/image77.jpeg"/><Relationship Id="rId14" Type="http://schemas.openxmlformats.org/officeDocument/2006/relationships/image" Target="../media/image82.jpeg"/></Relationships>
</file>

<file path=ppt/slides/_rels/slide6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6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fld id="{7B2DED22-14C7-4B57-938B-1E1DCF08D4ED}" type="slidenum">
              <a:rPr lang="it-IT" altLang="en-US" sz="1400">
                <a:solidFill>
                  <a:srgbClr val="800000"/>
                </a:solidFill>
              </a:rPr>
              <a:pPr eaLnBrk="1" hangingPunct="1"/>
              <a:t>1</a:t>
            </a:fld>
            <a:endParaRPr lang="it-IT" altLang="en-US" sz="1400">
              <a:solidFill>
                <a:srgbClr val="800000"/>
              </a:solidFill>
            </a:endParaRPr>
          </a:p>
        </p:txBody>
      </p:sp>
      <p:sp>
        <p:nvSpPr>
          <p:cNvPr id="3075" name="Rectangle 2"/>
          <p:cNvSpPr>
            <a:spLocks noGrp="1" noChangeArrowheads="1"/>
          </p:cNvSpPr>
          <p:nvPr>
            <p:ph type="title"/>
          </p:nvPr>
        </p:nvSpPr>
        <p:spPr>
          <a:xfrm>
            <a:off x="368741" y="692696"/>
            <a:ext cx="8229600" cy="1143000"/>
          </a:xfrm>
        </p:spPr>
        <p:txBody>
          <a:bodyPr/>
          <a:lstStyle/>
          <a:p>
            <a:pPr eaLnBrk="1" hangingPunct="1"/>
            <a:r>
              <a:rPr lang="it-IT" altLang="en-US" sz="3200" dirty="0" smtClean="0"/>
              <a:t>Sistemi avanzati per </a:t>
            </a:r>
            <a:r>
              <a:rPr lang="it-IT" altLang="en-US" sz="3200" smtClean="0"/>
              <a:t>il Riconoscimento </a:t>
            </a:r>
            <a:endParaRPr lang="it-IT" altLang="en-US" sz="3200" dirty="0" smtClean="0"/>
          </a:p>
        </p:txBody>
      </p:sp>
      <p:sp>
        <p:nvSpPr>
          <p:cNvPr id="3076" name="Rectangle 3"/>
          <p:cNvSpPr>
            <a:spLocks noGrp="1" noChangeArrowheads="1"/>
          </p:cNvSpPr>
          <p:nvPr>
            <p:ph type="body" idx="1"/>
          </p:nvPr>
        </p:nvSpPr>
        <p:spPr>
          <a:xfrm>
            <a:off x="571088" y="6063112"/>
            <a:ext cx="8229600" cy="781050"/>
          </a:xfrm>
        </p:spPr>
        <p:txBody>
          <a:bodyPr/>
          <a:lstStyle/>
          <a:p>
            <a:pPr algn="ctr" eaLnBrk="1" hangingPunct="1">
              <a:buFontTx/>
              <a:buNone/>
            </a:pPr>
            <a:r>
              <a:rPr lang="it-IT" altLang="en-US" sz="1600" dirty="0" smtClean="0"/>
              <a:t>Dr. Marco Cristani</a:t>
            </a:r>
          </a:p>
        </p:txBody>
      </p:sp>
      <p:sp>
        <p:nvSpPr>
          <p:cNvPr id="3077" name="Rectangle 12"/>
          <p:cNvSpPr>
            <a:spLocks noChangeArrowheads="1"/>
          </p:cNvSpPr>
          <p:nvPr/>
        </p:nvSpPr>
        <p:spPr bwMode="auto">
          <a:xfrm>
            <a:off x="1258888" y="115888"/>
            <a:ext cx="6337300" cy="736600"/>
          </a:xfrm>
          <a:prstGeom prst="rect">
            <a:avLst/>
          </a:prstGeom>
          <a:noFill/>
          <a:ln w="63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algn="ctr" eaLnBrk="1" hangingPunct="1"/>
            <a:r>
              <a:rPr lang="it-IT" altLang="en-US" sz="1400" dirty="0">
                <a:solidFill>
                  <a:srgbClr val="800000"/>
                </a:solidFill>
                <a:latin typeface="Tahoma" pitchFamily="34" charset="0"/>
              </a:rPr>
              <a:t>Università di Verona</a:t>
            </a:r>
            <a:br>
              <a:rPr lang="it-IT" altLang="en-US" sz="1400" dirty="0">
                <a:solidFill>
                  <a:srgbClr val="800000"/>
                </a:solidFill>
                <a:latin typeface="Tahoma" pitchFamily="34" charset="0"/>
              </a:rPr>
            </a:br>
            <a:r>
              <a:rPr lang="it-IT" altLang="en-US" sz="1400" dirty="0">
                <a:solidFill>
                  <a:srgbClr val="800000"/>
                </a:solidFill>
                <a:latin typeface="Tahoma" pitchFamily="34" charset="0"/>
              </a:rPr>
              <a:t>Facoltà di Scienze MM.FF.NN.</a:t>
            </a:r>
            <a:br>
              <a:rPr lang="it-IT" altLang="en-US" sz="1400" dirty="0">
                <a:solidFill>
                  <a:srgbClr val="800000"/>
                </a:solidFill>
                <a:latin typeface="Tahoma" pitchFamily="34" charset="0"/>
              </a:rPr>
            </a:br>
            <a:r>
              <a:rPr lang="it-IT" altLang="en-US" sz="1400" dirty="0">
                <a:solidFill>
                  <a:srgbClr val="800000"/>
                </a:solidFill>
                <a:latin typeface="Tahoma" pitchFamily="34" charset="0"/>
              </a:rPr>
              <a:t>Corso di Laurea </a:t>
            </a:r>
            <a:r>
              <a:rPr lang="it-IT" altLang="en-US" sz="1400" dirty="0" smtClean="0">
                <a:solidFill>
                  <a:srgbClr val="800000"/>
                </a:solidFill>
                <a:latin typeface="Tahoma" pitchFamily="34" charset="0"/>
              </a:rPr>
              <a:t>Magistrale in Ingegneria e Scienze Informatiche</a:t>
            </a:r>
            <a:endParaRPr lang="it-IT" altLang="en-US" dirty="0">
              <a:solidFill>
                <a:srgbClr val="800000"/>
              </a:solidFill>
              <a:latin typeface="Tahoma" pitchFamily="34" charset="0"/>
            </a:endParaRPr>
          </a:p>
        </p:txBody>
      </p:sp>
      <p:sp>
        <p:nvSpPr>
          <p:cNvPr id="3078" name="Rectangle 16"/>
          <p:cNvSpPr>
            <a:spLocks noChangeArrowheads="1"/>
          </p:cNvSpPr>
          <p:nvPr/>
        </p:nvSpPr>
        <p:spPr bwMode="auto">
          <a:xfrm>
            <a:off x="683568" y="5013176"/>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algn="ctr" eaLnBrk="1" hangingPunct="1"/>
            <a:r>
              <a:rPr lang="it-IT" altLang="en-US" sz="3600" dirty="0" smtClean="0">
                <a:solidFill>
                  <a:srgbClr val="800000"/>
                </a:solidFill>
                <a:latin typeface="Tahoma" pitchFamily="34" charset="0"/>
              </a:rPr>
              <a:t>Riconoscimento di oggetti e scene – metodi discriminativi</a:t>
            </a:r>
            <a:endParaRPr lang="it-IT" altLang="en-US" sz="3600" dirty="0">
              <a:solidFill>
                <a:srgbClr val="800000"/>
              </a:solidFill>
              <a:latin typeface="Tahoma" pitchFamily="34" charset="0"/>
            </a:endParaRPr>
          </a:p>
        </p:txBody>
      </p:sp>
      <p:grpSp>
        <p:nvGrpSpPr>
          <p:cNvPr id="2" name="Group 1"/>
          <p:cNvGrpSpPr/>
          <p:nvPr/>
        </p:nvGrpSpPr>
        <p:grpSpPr>
          <a:xfrm>
            <a:off x="2915816" y="1556792"/>
            <a:ext cx="3540144" cy="3569400"/>
            <a:chOff x="2915816" y="1556792"/>
            <a:chExt cx="3540144" cy="3569400"/>
          </a:xfrm>
        </p:grpSpPr>
        <p:sp>
          <p:nvSpPr>
            <p:cNvPr id="3079" name="Rectangle 18"/>
            <p:cNvSpPr>
              <a:spLocks noChangeArrowheads="1"/>
            </p:cNvSpPr>
            <p:nvPr/>
          </p:nvSpPr>
          <p:spPr bwMode="auto">
            <a:xfrm>
              <a:off x="4356100" y="2205038"/>
              <a:ext cx="1511300" cy="431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pitchFamily="34" charset="0"/>
                  <a:cs typeface="Arial" pitchFamily="34" charset="0"/>
                </a:defRPr>
              </a:lvl1pPr>
              <a:lvl2pPr marL="742950" indent="-285750" eaLnBrk="0" hangingPunct="0">
                <a:defRPr sz="1600">
                  <a:solidFill>
                    <a:schemeClr val="tx1"/>
                  </a:solidFill>
                  <a:latin typeface="Arial" pitchFamily="34" charset="0"/>
                  <a:cs typeface="Arial" pitchFamily="34" charset="0"/>
                </a:defRPr>
              </a:lvl2pPr>
              <a:lvl3pPr marL="1143000" indent="-228600" eaLnBrk="0" hangingPunct="0">
                <a:defRPr sz="1600">
                  <a:solidFill>
                    <a:schemeClr val="tx1"/>
                  </a:solidFill>
                  <a:latin typeface="Arial" pitchFamily="34" charset="0"/>
                  <a:cs typeface="Arial" pitchFamily="34" charset="0"/>
                </a:defRPr>
              </a:lvl3pPr>
              <a:lvl4pPr marL="1600200" indent="-228600" eaLnBrk="0" hangingPunct="0">
                <a:defRPr sz="1600">
                  <a:solidFill>
                    <a:schemeClr val="tx1"/>
                  </a:solidFill>
                  <a:latin typeface="Arial" pitchFamily="34" charset="0"/>
                  <a:cs typeface="Arial" pitchFamily="34" charset="0"/>
                </a:defRPr>
              </a:lvl4pPr>
              <a:lvl5pPr marL="2057400" indent="-228600" eaLnBrk="0" hangingPunct="0">
                <a:defRPr sz="16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cs typeface="Arial" pitchFamily="34" charset="0"/>
                </a:defRPr>
              </a:lvl9pPr>
            </a:lstStyle>
            <a:p>
              <a:pPr eaLnBrk="1" hangingPunct="1"/>
              <a:endParaRPr lang="en-US" altLang="en-US"/>
            </a:p>
          </p:txBody>
        </p:sp>
        <p:pic>
          <p:nvPicPr>
            <p:cNvPr id="211970" name="Picture 2" descr="https://kaggle2.blob.core.windows.net/competitions/kaggle/3649/media/cifar-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1556792"/>
              <a:ext cx="3540144" cy="3569400"/>
            </a:xfrm>
            <a:prstGeom prst="rect">
              <a:avLst/>
            </a:prstGeom>
            <a:noFill/>
            <a:extLst>
              <a:ext uri="{909E8E84-426E-40DD-AFC4-6F175D3DCCD1}">
                <a14:hiddenFill xmlns:a14="http://schemas.microsoft.com/office/drawing/2010/main">
                  <a:solidFill>
                    <a:srgbClr val="FFFFFF"/>
                  </a:solidFill>
                </a14:hiddenFill>
              </a:ext>
            </a:extLst>
          </p:spPr>
        </p:pic>
        <p:pic>
          <p:nvPicPr>
            <p:cNvPr id="21197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5976" y="2305060"/>
              <a:ext cx="318599" cy="307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Verifica</a:t>
            </a:r>
            <a:r>
              <a:rPr lang="en-US" sz="3600" b="1" dirty="0" smtClean="0"/>
              <a:t> (verification)</a:t>
            </a:r>
            <a:endParaRPr lang="en-US" sz="3600" b="1" dirty="0"/>
          </a:p>
        </p:txBody>
      </p:sp>
      <p:sp>
        <p:nvSpPr>
          <p:cNvPr id="3" name="Content Placeholder 2"/>
          <p:cNvSpPr>
            <a:spLocks noGrp="1"/>
          </p:cNvSpPr>
          <p:nvPr>
            <p:ph idx="1"/>
          </p:nvPr>
        </p:nvSpPr>
        <p:spPr>
          <a:xfrm>
            <a:off x="539750" y="1412875"/>
            <a:ext cx="5112370" cy="4525963"/>
          </a:xfrm>
        </p:spPr>
        <p:txBody>
          <a:bodyPr/>
          <a:lstStyle/>
          <a:p>
            <a:r>
              <a:rPr lang="it-IT" dirty="0" smtClean="0"/>
              <a:t>Altri problemi meno affrontati sono:</a:t>
            </a:r>
            <a:endParaRPr lang="en-US" dirty="0" smtClean="0"/>
          </a:p>
          <a:p>
            <a:pPr lvl="1"/>
            <a:r>
              <a:rPr lang="en-US" sz="2400" b="1" dirty="0" err="1" smtClean="0"/>
              <a:t>Verifica</a:t>
            </a:r>
            <a:r>
              <a:rPr lang="en-US" sz="2400" b="1" dirty="0" smtClean="0"/>
              <a:t> (verification)</a:t>
            </a:r>
            <a:r>
              <a:rPr lang="en-US" sz="2400" dirty="0" smtClean="0"/>
              <a:t>: </a:t>
            </a:r>
            <a:r>
              <a:rPr lang="en-US" sz="2400" dirty="0" err="1" smtClean="0"/>
              <a:t>verificare</a:t>
            </a:r>
            <a:r>
              <a:rPr lang="en-US" sz="2400" dirty="0" smtClean="0"/>
              <a:t> se </a:t>
            </a:r>
            <a:r>
              <a:rPr lang="en-US" sz="2400" dirty="0" err="1" smtClean="0"/>
              <a:t>una</a:t>
            </a:r>
            <a:r>
              <a:rPr lang="en-US" sz="2400" dirty="0" smtClean="0"/>
              <a:t> </a:t>
            </a:r>
            <a:r>
              <a:rPr lang="en-US" sz="2400" dirty="0" err="1" smtClean="0"/>
              <a:t>particolare</a:t>
            </a:r>
            <a:r>
              <a:rPr lang="en-US" sz="2400" dirty="0" smtClean="0"/>
              <a:t> </a:t>
            </a:r>
            <a:r>
              <a:rPr lang="en-US" sz="2400" dirty="0" err="1" smtClean="0"/>
              <a:t>regione</a:t>
            </a:r>
            <a:r>
              <a:rPr lang="en-US" sz="2400" dirty="0" smtClean="0"/>
              <a:t> </a:t>
            </a:r>
            <a:r>
              <a:rPr lang="en-US" sz="2400" dirty="0" err="1" smtClean="0"/>
              <a:t>dell’immagine</a:t>
            </a:r>
            <a:r>
              <a:rPr lang="en-US" sz="2400" dirty="0" smtClean="0"/>
              <a:t> </a:t>
            </a:r>
            <a:r>
              <a:rPr lang="en-US" sz="2400" dirty="0" err="1" smtClean="0"/>
              <a:t>contiene</a:t>
            </a:r>
            <a:r>
              <a:rPr lang="en-US" sz="2400" dirty="0" smtClean="0"/>
              <a:t> </a:t>
            </a:r>
            <a:r>
              <a:rPr lang="en-US" sz="2400" dirty="0" err="1" smtClean="0"/>
              <a:t>un’istanza</a:t>
            </a:r>
            <a:r>
              <a:rPr lang="en-US" sz="2400" dirty="0" smtClean="0"/>
              <a:t> </a:t>
            </a:r>
            <a:r>
              <a:rPr lang="en-US" sz="2400" dirty="0" err="1" smtClean="0"/>
              <a:t>dell’oggetto</a:t>
            </a:r>
            <a:r>
              <a:rPr lang="en-US" sz="2400" dirty="0" smtClean="0"/>
              <a:t> di </a:t>
            </a:r>
            <a:r>
              <a:rPr lang="en-US" sz="2400" dirty="0" err="1" smtClean="0"/>
              <a:t>una</a:t>
            </a:r>
            <a:r>
              <a:rPr lang="en-US" sz="2400" dirty="0" smtClean="0"/>
              <a:t> </a:t>
            </a:r>
            <a:r>
              <a:rPr lang="en-US" sz="2400" dirty="0" err="1" smtClean="0"/>
              <a:t>particolare</a:t>
            </a:r>
            <a:r>
              <a:rPr lang="en-US" sz="2400" dirty="0" smtClean="0"/>
              <a:t> </a:t>
            </a:r>
            <a:r>
              <a:rPr lang="en-US" sz="2400" dirty="0" err="1" smtClean="0"/>
              <a:t>categoria</a:t>
            </a:r>
            <a:endParaRPr lang="en-US" sz="2400" dirty="0" smtClean="0"/>
          </a:p>
          <a:p>
            <a:pPr lvl="1"/>
            <a:r>
              <a:rPr lang="it-IT" sz="2400" dirty="0"/>
              <a:t>Domanda: </a:t>
            </a:r>
            <a:r>
              <a:rPr lang="it-IT" sz="2400" i="1" dirty="0" smtClean="0"/>
              <a:t>qui dentro c’e’ una persona?</a:t>
            </a: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10</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666023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52507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Identificazione</a:t>
            </a:r>
            <a:r>
              <a:rPr lang="en-US" sz="3600" b="1" dirty="0" smtClean="0"/>
              <a:t> (identification)</a:t>
            </a:r>
            <a:endParaRPr lang="en-US" sz="3600" b="1" dirty="0"/>
          </a:p>
        </p:txBody>
      </p:sp>
      <p:sp>
        <p:nvSpPr>
          <p:cNvPr id="3" name="Content Placeholder 2"/>
          <p:cNvSpPr>
            <a:spLocks noGrp="1"/>
          </p:cNvSpPr>
          <p:nvPr>
            <p:ph idx="1"/>
          </p:nvPr>
        </p:nvSpPr>
        <p:spPr>
          <a:xfrm>
            <a:off x="539750" y="1412875"/>
            <a:ext cx="5112370" cy="4525963"/>
          </a:xfrm>
        </p:spPr>
        <p:txBody>
          <a:bodyPr/>
          <a:lstStyle/>
          <a:p>
            <a:pPr lvl="1"/>
            <a:r>
              <a:rPr lang="en-US" sz="2400" b="1" dirty="0" err="1" smtClean="0"/>
              <a:t>Identificazione</a:t>
            </a:r>
            <a:r>
              <a:rPr lang="en-US" sz="2400" b="1" dirty="0" smtClean="0"/>
              <a:t> (identification)</a:t>
            </a:r>
            <a:r>
              <a:rPr lang="en-US" sz="2400" dirty="0" smtClean="0"/>
              <a:t>: </a:t>
            </a:r>
            <a:r>
              <a:rPr lang="en-US" sz="2400" dirty="0" err="1" smtClean="0"/>
              <a:t>verificare</a:t>
            </a:r>
            <a:r>
              <a:rPr lang="en-US" sz="2400" dirty="0" smtClean="0"/>
              <a:t> se </a:t>
            </a:r>
            <a:r>
              <a:rPr lang="en-US" sz="2400" dirty="0" err="1" smtClean="0"/>
              <a:t>una</a:t>
            </a:r>
            <a:r>
              <a:rPr lang="en-US" sz="2400" dirty="0" smtClean="0"/>
              <a:t> </a:t>
            </a:r>
            <a:r>
              <a:rPr lang="en-US" sz="2400" dirty="0" err="1" smtClean="0"/>
              <a:t>particolare</a:t>
            </a:r>
            <a:r>
              <a:rPr lang="en-US" sz="2400" dirty="0" smtClean="0"/>
              <a:t> </a:t>
            </a:r>
            <a:r>
              <a:rPr lang="en-US" sz="2400" dirty="0" err="1" smtClean="0"/>
              <a:t>regione</a:t>
            </a:r>
            <a:r>
              <a:rPr lang="en-US" sz="2400" dirty="0" smtClean="0"/>
              <a:t> </a:t>
            </a:r>
            <a:r>
              <a:rPr lang="en-US" sz="2400" dirty="0" err="1" smtClean="0"/>
              <a:t>dell’immagine</a:t>
            </a:r>
            <a:r>
              <a:rPr lang="en-US" sz="2400" dirty="0" smtClean="0"/>
              <a:t> </a:t>
            </a:r>
            <a:r>
              <a:rPr lang="en-US" sz="2400" dirty="0" err="1" smtClean="0"/>
              <a:t>contiene</a:t>
            </a:r>
            <a:r>
              <a:rPr lang="en-US" sz="2400" dirty="0" smtClean="0"/>
              <a:t> </a:t>
            </a:r>
            <a:r>
              <a:rPr lang="en-US" sz="2400" dirty="0" err="1" smtClean="0"/>
              <a:t>una</a:t>
            </a:r>
            <a:r>
              <a:rPr lang="en-US" sz="2400" dirty="0" smtClean="0"/>
              <a:t> </a:t>
            </a:r>
            <a:r>
              <a:rPr lang="en-US" sz="2400" b="1" dirty="0" err="1" smtClean="0"/>
              <a:t>particolare</a:t>
            </a:r>
            <a:r>
              <a:rPr lang="en-US" sz="2400" dirty="0" smtClean="0"/>
              <a:t> </a:t>
            </a:r>
            <a:r>
              <a:rPr lang="en-US" sz="2400" dirty="0" err="1" smtClean="0"/>
              <a:t>istanza</a:t>
            </a:r>
            <a:r>
              <a:rPr lang="en-US" sz="2400" dirty="0" smtClean="0"/>
              <a:t> di </a:t>
            </a:r>
            <a:r>
              <a:rPr lang="en-US" sz="2400" dirty="0" err="1" smtClean="0"/>
              <a:t>una</a:t>
            </a:r>
            <a:r>
              <a:rPr lang="en-US" sz="2400" dirty="0" smtClean="0"/>
              <a:t> </a:t>
            </a:r>
            <a:r>
              <a:rPr lang="en-US" sz="2400" dirty="0" err="1" smtClean="0"/>
              <a:t>particolare</a:t>
            </a:r>
            <a:r>
              <a:rPr lang="en-US" sz="2400" dirty="0" smtClean="0"/>
              <a:t> </a:t>
            </a:r>
            <a:r>
              <a:rPr lang="en-US" sz="2400" dirty="0" err="1" smtClean="0"/>
              <a:t>categoria</a:t>
            </a:r>
            <a:endParaRPr lang="en-US" sz="2400" dirty="0" smtClean="0"/>
          </a:p>
          <a:p>
            <a:pPr lvl="1"/>
            <a:r>
              <a:rPr lang="it-IT" sz="2400" dirty="0"/>
              <a:t>Domanda: </a:t>
            </a:r>
            <a:r>
              <a:rPr lang="it-IT" sz="2400" i="1" dirty="0" smtClean="0"/>
              <a:t>qui dentro c’e’ il Potala Palace?</a:t>
            </a:r>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11</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6012160" y="2636912"/>
            <a:ext cx="2304256"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9875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Segmentazione</a:t>
            </a:r>
            <a:r>
              <a:rPr lang="en-US" sz="3600" b="1" dirty="0" smtClean="0"/>
              <a:t> </a:t>
            </a:r>
            <a:r>
              <a:rPr lang="en-US" sz="3600" b="1" dirty="0" err="1" smtClean="0"/>
              <a:t>semantica</a:t>
            </a:r>
            <a:endParaRPr lang="en-US" sz="3600" b="1" dirty="0"/>
          </a:p>
        </p:txBody>
      </p:sp>
      <p:sp>
        <p:nvSpPr>
          <p:cNvPr id="3" name="Content Placeholder 2"/>
          <p:cNvSpPr>
            <a:spLocks noGrp="1"/>
          </p:cNvSpPr>
          <p:nvPr>
            <p:ph idx="1"/>
          </p:nvPr>
        </p:nvSpPr>
        <p:spPr>
          <a:xfrm>
            <a:off x="539750" y="1412875"/>
            <a:ext cx="4896346" cy="4525963"/>
          </a:xfrm>
        </p:spPr>
        <p:txBody>
          <a:bodyPr/>
          <a:lstStyle/>
          <a:p>
            <a:pPr lvl="1"/>
            <a:r>
              <a:rPr lang="en-US" sz="2400" b="1" dirty="0" err="1"/>
              <a:t>Segmentazione</a:t>
            </a:r>
            <a:r>
              <a:rPr lang="en-US" sz="2400" b="1" dirty="0"/>
              <a:t> </a:t>
            </a:r>
            <a:r>
              <a:rPr lang="en-US" sz="2400" b="1" dirty="0" err="1"/>
              <a:t>semantica</a:t>
            </a:r>
            <a:r>
              <a:rPr lang="en-US" sz="2400" b="1" dirty="0" smtClean="0"/>
              <a:t> (semantic segmentation)</a:t>
            </a:r>
            <a:r>
              <a:rPr lang="en-US" sz="2400" dirty="0" smtClean="0"/>
              <a:t>: </a:t>
            </a:r>
            <a:r>
              <a:rPr lang="en-US" sz="2400" dirty="0" err="1" smtClean="0"/>
              <a:t>segmentare</a:t>
            </a:r>
            <a:r>
              <a:rPr lang="en-US" sz="2400" dirty="0" smtClean="0"/>
              <a:t> </a:t>
            </a:r>
            <a:r>
              <a:rPr lang="en-US" sz="2400" dirty="0" err="1" smtClean="0"/>
              <a:t>l’immagine</a:t>
            </a:r>
            <a:r>
              <a:rPr lang="en-US" sz="2400" dirty="0" smtClean="0"/>
              <a:t> in </a:t>
            </a:r>
            <a:r>
              <a:rPr lang="en-US" sz="2400" dirty="0" err="1" smtClean="0"/>
              <a:t>modo</a:t>
            </a:r>
            <a:r>
              <a:rPr lang="en-US" sz="2400" dirty="0" smtClean="0"/>
              <a:t> </a:t>
            </a:r>
            <a:r>
              <a:rPr lang="en-US" sz="2400" dirty="0" err="1" smtClean="0"/>
              <a:t>che</a:t>
            </a:r>
            <a:r>
              <a:rPr lang="en-US" sz="2400" dirty="0" smtClean="0"/>
              <a:t> </a:t>
            </a:r>
            <a:r>
              <a:rPr lang="en-US" sz="2400" dirty="0" err="1" smtClean="0"/>
              <a:t>ogni</a:t>
            </a:r>
            <a:r>
              <a:rPr lang="en-US" sz="2400" dirty="0" smtClean="0"/>
              <a:t> </a:t>
            </a:r>
            <a:r>
              <a:rPr lang="en-US" sz="2400" dirty="0" err="1" smtClean="0"/>
              <a:t>segmento</a:t>
            </a:r>
            <a:r>
              <a:rPr lang="en-US" sz="2400" dirty="0" smtClean="0"/>
              <a:t> </a:t>
            </a:r>
            <a:r>
              <a:rPr lang="en-US" sz="2400" dirty="0" err="1" smtClean="0"/>
              <a:t>abbia</a:t>
            </a:r>
            <a:r>
              <a:rPr lang="en-US" sz="2400" dirty="0" smtClean="0"/>
              <a:t> un ben </a:t>
            </a:r>
            <a:r>
              <a:rPr lang="en-US" sz="2400" dirty="0" err="1" smtClean="0"/>
              <a:t>preciso</a:t>
            </a:r>
            <a:r>
              <a:rPr lang="en-US" sz="2400" dirty="0" smtClean="0"/>
              <a:t> </a:t>
            </a:r>
            <a:r>
              <a:rPr lang="en-US" sz="2400" dirty="0" err="1" smtClean="0"/>
              <a:t>contenuto</a:t>
            </a:r>
            <a:r>
              <a:rPr lang="en-US" sz="2400" dirty="0" smtClean="0"/>
              <a:t> </a:t>
            </a:r>
            <a:r>
              <a:rPr lang="en-US" sz="2400" dirty="0" err="1" smtClean="0"/>
              <a:t>semantico</a:t>
            </a:r>
            <a:endParaRPr lang="en-US" sz="2400" dirty="0" smtClean="0"/>
          </a:p>
          <a:p>
            <a:pPr lvl="1"/>
            <a:r>
              <a:rPr lang="it-IT" sz="2400" dirty="0"/>
              <a:t>Domanda: </a:t>
            </a:r>
            <a:r>
              <a:rPr lang="it-IT" sz="2400" i="1" dirty="0" smtClean="0"/>
              <a:t>cosa c’è nell’immagine, e dove si trova?</a:t>
            </a:r>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12</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6"/>
          <p:cNvSpPr/>
          <p:nvPr/>
        </p:nvSpPr>
        <p:spPr>
          <a:xfrm>
            <a:off x="6037943" y="2815771"/>
            <a:ext cx="2757714" cy="609673"/>
          </a:xfrm>
          <a:custGeom>
            <a:avLst/>
            <a:gdLst>
              <a:gd name="connsiteX0" fmla="*/ 0 w 2757714"/>
              <a:gd name="connsiteY0" fmla="*/ 290286 h 609673"/>
              <a:gd name="connsiteX1" fmla="*/ 87086 w 2757714"/>
              <a:gd name="connsiteY1" fmla="*/ 275772 h 609673"/>
              <a:gd name="connsiteX2" fmla="*/ 116114 w 2757714"/>
              <a:gd name="connsiteY2" fmla="*/ 232229 h 609673"/>
              <a:gd name="connsiteX3" fmla="*/ 188686 w 2757714"/>
              <a:gd name="connsiteY3" fmla="*/ 217715 h 609673"/>
              <a:gd name="connsiteX4" fmla="*/ 232228 w 2757714"/>
              <a:gd name="connsiteY4" fmla="*/ 188686 h 609673"/>
              <a:gd name="connsiteX5" fmla="*/ 261257 w 2757714"/>
              <a:gd name="connsiteY5" fmla="*/ 145143 h 609673"/>
              <a:gd name="connsiteX6" fmla="*/ 333828 w 2757714"/>
              <a:gd name="connsiteY6" fmla="*/ 130629 h 609673"/>
              <a:gd name="connsiteX7" fmla="*/ 348343 w 2757714"/>
              <a:gd name="connsiteY7" fmla="*/ 72572 h 609673"/>
              <a:gd name="connsiteX8" fmla="*/ 391886 w 2757714"/>
              <a:gd name="connsiteY8" fmla="*/ 58058 h 609673"/>
              <a:gd name="connsiteX9" fmla="*/ 551543 w 2757714"/>
              <a:gd name="connsiteY9" fmla="*/ 43543 h 609673"/>
              <a:gd name="connsiteX10" fmla="*/ 682171 w 2757714"/>
              <a:gd name="connsiteY10" fmla="*/ 14515 h 609673"/>
              <a:gd name="connsiteX11" fmla="*/ 725714 w 2757714"/>
              <a:gd name="connsiteY11" fmla="*/ 0 h 609673"/>
              <a:gd name="connsiteX12" fmla="*/ 1132114 w 2757714"/>
              <a:gd name="connsiteY12" fmla="*/ 14515 h 609673"/>
              <a:gd name="connsiteX13" fmla="*/ 1175657 w 2757714"/>
              <a:gd name="connsiteY13" fmla="*/ 43543 h 609673"/>
              <a:gd name="connsiteX14" fmla="*/ 1277257 w 2757714"/>
              <a:gd name="connsiteY14" fmla="*/ 58058 h 609673"/>
              <a:gd name="connsiteX15" fmla="*/ 1393371 w 2757714"/>
              <a:gd name="connsiteY15" fmla="*/ 87086 h 609673"/>
              <a:gd name="connsiteX16" fmla="*/ 1436914 w 2757714"/>
              <a:gd name="connsiteY16" fmla="*/ 101600 h 609673"/>
              <a:gd name="connsiteX17" fmla="*/ 1480457 w 2757714"/>
              <a:gd name="connsiteY17" fmla="*/ 145143 h 609673"/>
              <a:gd name="connsiteX18" fmla="*/ 1524000 w 2757714"/>
              <a:gd name="connsiteY18" fmla="*/ 159658 h 609673"/>
              <a:gd name="connsiteX19" fmla="*/ 1567543 w 2757714"/>
              <a:gd name="connsiteY19" fmla="*/ 188686 h 609673"/>
              <a:gd name="connsiteX20" fmla="*/ 1669143 w 2757714"/>
              <a:gd name="connsiteY20" fmla="*/ 304800 h 609673"/>
              <a:gd name="connsiteX21" fmla="*/ 1712686 w 2757714"/>
              <a:gd name="connsiteY21" fmla="*/ 319315 h 609673"/>
              <a:gd name="connsiteX22" fmla="*/ 1741714 w 2757714"/>
              <a:gd name="connsiteY22" fmla="*/ 275772 h 609673"/>
              <a:gd name="connsiteX23" fmla="*/ 1944914 w 2757714"/>
              <a:gd name="connsiteY23" fmla="*/ 232229 h 609673"/>
              <a:gd name="connsiteX24" fmla="*/ 1988457 w 2757714"/>
              <a:gd name="connsiteY24" fmla="*/ 319315 h 609673"/>
              <a:gd name="connsiteX25" fmla="*/ 2032000 w 2757714"/>
              <a:gd name="connsiteY25" fmla="*/ 333829 h 609673"/>
              <a:gd name="connsiteX26" fmla="*/ 2046514 w 2757714"/>
              <a:gd name="connsiteY26" fmla="*/ 377372 h 609673"/>
              <a:gd name="connsiteX27" fmla="*/ 2090057 w 2757714"/>
              <a:gd name="connsiteY27" fmla="*/ 391886 h 609673"/>
              <a:gd name="connsiteX28" fmla="*/ 2264228 w 2757714"/>
              <a:gd name="connsiteY28" fmla="*/ 435429 h 609673"/>
              <a:gd name="connsiteX29" fmla="*/ 2307771 w 2757714"/>
              <a:gd name="connsiteY29" fmla="*/ 449943 h 609673"/>
              <a:gd name="connsiteX30" fmla="*/ 2467428 w 2757714"/>
              <a:gd name="connsiteY30" fmla="*/ 478972 h 609673"/>
              <a:gd name="connsiteX31" fmla="*/ 2583543 w 2757714"/>
              <a:gd name="connsiteY31" fmla="*/ 406400 h 609673"/>
              <a:gd name="connsiteX32" fmla="*/ 2612571 w 2757714"/>
              <a:gd name="connsiteY32" fmla="*/ 362858 h 609673"/>
              <a:gd name="connsiteX33" fmla="*/ 2685143 w 2757714"/>
              <a:gd name="connsiteY33" fmla="*/ 275772 h 609673"/>
              <a:gd name="connsiteX34" fmla="*/ 2699657 w 2757714"/>
              <a:gd name="connsiteY34" fmla="*/ 333829 h 609673"/>
              <a:gd name="connsiteX35" fmla="*/ 2728686 w 2757714"/>
              <a:gd name="connsiteY35" fmla="*/ 420915 h 609673"/>
              <a:gd name="connsiteX36" fmla="*/ 2743200 w 2757714"/>
              <a:gd name="connsiteY36" fmla="*/ 464458 h 609673"/>
              <a:gd name="connsiteX37" fmla="*/ 2757714 w 2757714"/>
              <a:gd name="connsiteY37" fmla="*/ 551543 h 609673"/>
              <a:gd name="connsiteX38" fmla="*/ 2656114 w 2757714"/>
              <a:gd name="connsiteY38" fmla="*/ 609600 h 609673"/>
              <a:gd name="connsiteX39" fmla="*/ 2235200 w 2757714"/>
              <a:gd name="connsiteY39" fmla="*/ 595086 h 609673"/>
              <a:gd name="connsiteX40" fmla="*/ 2191657 w 2757714"/>
              <a:gd name="connsiteY40" fmla="*/ 580572 h 609673"/>
              <a:gd name="connsiteX41" fmla="*/ 1451428 w 2757714"/>
              <a:gd name="connsiteY41" fmla="*/ 551543 h 609673"/>
              <a:gd name="connsiteX42" fmla="*/ 1436914 w 2757714"/>
              <a:gd name="connsiteY42" fmla="*/ 508000 h 609673"/>
              <a:gd name="connsiteX43" fmla="*/ 1277257 w 2757714"/>
              <a:gd name="connsiteY43" fmla="*/ 508000 h 609673"/>
              <a:gd name="connsiteX44" fmla="*/ 1016000 w 2757714"/>
              <a:gd name="connsiteY44" fmla="*/ 493486 h 609673"/>
              <a:gd name="connsiteX45" fmla="*/ 928914 w 2757714"/>
              <a:gd name="connsiteY45" fmla="*/ 464458 h 609673"/>
              <a:gd name="connsiteX46" fmla="*/ 885371 w 2757714"/>
              <a:gd name="connsiteY46" fmla="*/ 435429 h 609673"/>
              <a:gd name="connsiteX47" fmla="*/ 696686 w 2757714"/>
              <a:gd name="connsiteY47" fmla="*/ 420915 h 609673"/>
              <a:gd name="connsiteX48" fmla="*/ 333828 w 2757714"/>
              <a:gd name="connsiteY48" fmla="*/ 406400 h 609673"/>
              <a:gd name="connsiteX49" fmla="*/ 188686 w 2757714"/>
              <a:gd name="connsiteY49" fmla="*/ 348343 h 609673"/>
              <a:gd name="connsiteX50" fmla="*/ 101600 w 2757714"/>
              <a:gd name="connsiteY50" fmla="*/ 319315 h 609673"/>
              <a:gd name="connsiteX51" fmla="*/ 116114 w 2757714"/>
              <a:gd name="connsiteY51" fmla="*/ 261258 h 60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57714" h="609673">
                <a:moveTo>
                  <a:pt x="0" y="290286"/>
                </a:moveTo>
                <a:cubicBezTo>
                  <a:pt x="29029" y="285448"/>
                  <a:pt x="60764" y="288933"/>
                  <a:pt x="87086" y="275772"/>
                </a:cubicBezTo>
                <a:cubicBezTo>
                  <a:pt x="102688" y="267971"/>
                  <a:pt x="100968" y="240884"/>
                  <a:pt x="116114" y="232229"/>
                </a:cubicBezTo>
                <a:cubicBezTo>
                  <a:pt x="137533" y="219989"/>
                  <a:pt x="164495" y="222553"/>
                  <a:pt x="188686" y="217715"/>
                </a:cubicBezTo>
                <a:cubicBezTo>
                  <a:pt x="203200" y="208039"/>
                  <a:pt x="219893" y="201021"/>
                  <a:pt x="232228" y="188686"/>
                </a:cubicBezTo>
                <a:cubicBezTo>
                  <a:pt x="244563" y="176351"/>
                  <a:pt x="246111" y="153798"/>
                  <a:pt x="261257" y="145143"/>
                </a:cubicBezTo>
                <a:cubicBezTo>
                  <a:pt x="282676" y="132904"/>
                  <a:pt x="309638" y="135467"/>
                  <a:pt x="333828" y="130629"/>
                </a:cubicBezTo>
                <a:cubicBezTo>
                  <a:pt x="338666" y="111277"/>
                  <a:pt x="335881" y="88149"/>
                  <a:pt x="348343" y="72572"/>
                </a:cubicBezTo>
                <a:cubicBezTo>
                  <a:pt x="357901" y="60625"/>
                  <a:pt x="376740" y="60222"/>
                  <a:pt x="391886" y="58058"/>
                </a:cubicBezTo>
                <a:cubicBezTo>
                  <a:pt x="444787" y="50501"/>
                  <a:pt x="498324" y="48381"/>
                  <a:pt x="551543" y="43543"/>
                </a:cubicBezTo>
                <a:cubicBezTo>
                  <a:pt x="649570" y="10868"/>
                  <a:pt x="528895" y="48577"/>
                  <a:pt x="682171" y="14515"/>
                </a:cubicBezTo>
                <a:cubicBezTo>
                  <a:pt x="697106" y="11196"/>
                  <a:pt x="711200" y="4838"/>
                  <a:pt x="725714" y="0"/>
                </a:cubicBezTo>
                <a:cubicBezTo>
                  <a:pt x="861181" y="4838"/>
                  <a:pt x="997191" y="1458"/>
                  <a:pt x="1132114" y="14515"/>
                </a:cubicBezTo>
                <a:cubicBezTo>
                  <a:pt x="1149477" y="16195"/>
                  <a:pt x="1158949" y="38531"/>
                  <a:pt x="1175657" y="43543"/>
                </a:cubicBezTo>
                <a:cubicBezTo>
                  <a:pt x="1208425" y="53373"/>
                  <a:pt x="1243390" y="53220"/>
                  <a:pt x="1277257" y="58058"/>
                </a:cubicBezTo>
                <a:cubicBezTo>
                  <a:pt x="1376790" y="91235"/>
                  <a:pt x="1253253" y="52057"/>
                  <a:pt x="1393371" y="87086"/>
                </a:cubicBezTo>
                <a:cubicBezTo>
                  <a:pt x="1408214" y="90797"/>
                  <a:pt x="1422400" y="96762"/>
                  <a:pt x="1436914" y="101600"/>
                </a:cubicBezTo>
                <a:cubicBezTo>
                  <a:pt x="1451428" y="116114"/>
                  <a:pt x="1463378" y="133757"/>
                  <a:pt x="1480457" y="145143"/>
                </a:cubicBezTo>
                <a:cubicBezTo>
                  <a:pt x="1493187" y="153630"/>
                  <a:pt x="1510316" y="152816"/>
                  <a:pt x="1524000" y="159658"/>
                </a:cubicBezTo>
                <a:cubicBezTo>
                  <a:pt x="1539602" y="167459"/>
                  <a:pt x="1553029" y="179010"/>
                  <a:pt x="1567543" y="188686"/>
                </a:cubicBezTo>
                <a:cubicBezTo>
                  <a:pt x="1611088" y="254004"/>
                  <a:pt x="1608665" y="274561"/>
                  <a:pt x="1669143" y="304800"/>
                </a:cubicBezTo>
                <a:cubicBezTo>
                  <a:pt x="1682827" y="311642"/>
                  <a:pt x="1698172" y="314477"/>
                  <a:pt x="1712686" y="319315"/>
                </a:cubicBezTo>
                <a:cubicBezTo>
                  <a:pt x="1722362" y="304801"/>
                  <a:pt x="1734843" y="291806"/>
                  <a:pt x="1741714" y="275772"/>
                </a:cubicBezTo>
                <a:cubicBezTo>
                  <a:pt x="1792143" y="158103"/>
                  <a:pt x="1671147" y="211170"/>
                  <a:pt x="1944914" y="232229"/>
                </a:cubicBezTo>
                <a:cubicBezTo>
                  <a:pt x="1954475" y="260914"/>
                  <a:pt x="1962878" y="298852"/>
                  <a:pt x="1988457" y="319315"/>
                </a:cubicBezTo>
                <a:cubicBezTo>
                  <a:pt x="2000404" y="328872"/>
                  <a:pt x="2017486" y="328991"/>
                  <a:pt x="2032000" y="333829"/>
                </a:cubicBezTo>
                <a:cubicBezTo>
                  <a:pt x="2036838" y="348343"/>
                  <a:pt x="2035696" y="366554"/>
                  <a:pt x="2046514" y="377372"/>
                </a:cubicBezTo>
                <a:cubicBezTo>
                  <a:pt x="2057332" y="388190"/>
                  <a:pt x="2076373" y="385044"/>
                  <a:pt x="2090057" y="391886"/>
                </a:cubicBezTo>
                <a:cubicBezTo>
                  <a:pt x="2204338" y="449026"/>
                  <a:pt x="2030156" y="409421"/>
                  <a:pt x="2264228" y="435429"/>
                </a:cubicBezTo>
                <a:cubicBezTo>
                  <a:pt x="2278742" y="440267"/>
                  <a:pt x="2292718" y="447206"/>
                  <a:pt x="2307771" y="449943"/>
                </a:cubicBezTo>
                <a:cubicBezTo>
                  <a:pt x="2488300" y="482767"/>
                  <a:pt x="2367571" y="445686"/>
                  <a:pt x="2467428" y="478972"/>
                </a:cubicBezTo>
                <a:cubicBezTo>
                  <a:pt x="2513418" y="455977"/>
                  <a:pt x="2545859" y="444084"/>
                  <a:pt x="2583543" y="406400"/>
                </a:cubicBezTo>
                <a:cubicBezTo>
                  <a:pt x="2595878" y="394065"/>
                  <a:pt x="2602895" y="377372"/>
                  <a:pt x="2612571" y="362858"/>
                </a:cubicBezTo>
                <a:cubicBezTo>
                  <a:pt x="2615607" y="347679"/>
                  <a:pt x="2615598" y="234045"/>
                  <a:pt x="2685143" y="275772"/>
                </a:cubicBezTo>
                <a:cubicBezTo>
                  <a:pt x="2702248" y="286035"/>
                  <a:pt x="2693925" y="314722"/>
                  <a:pt x="2699657" y="333829"/>
                </a:cubicBezTo>
                <a:cubicBezTo>
                  <a:pt x="2708450" y="363137"/>
                  <a:pt x="2719010" y="391886"/>
                  <a:pt x="2728686" y="420915"/>
                </a:cubicBezTo>
                <a:cubicBezTo>
                  <a:pt x="2733524" y="435429"/>
                  <a:pt x="2740685" y="449367"/>
                  <a:pt x="2743200" y="464458"/>
                </a:cubicBezTo>
                <a:lnTo>
                  <a:pt x="2757714" y="551543"/>
                </a:lnTo>
                <a:cubicBezTo>
                  <a:pt x="2736845" y="614152"/>
                  <a:pt x="2752615" y="609600"/>
                  <a:pt x="2656114" y="609600"/>
                </a:cubicBezTo>
                <a:cubicBezTo>
                  <a:pt x="2515726" y="609600"/>
                  <a:pt x="2375505" y="599924"/>
                  <a:pt x="2235200" y="595086"/>
                </a:cubicBezTo>
                <a:cubicBezTo>
                  <a:pt x="2220686" y="590248"/>
                  <a:pt x="2206368" y="584775"/>
                  <a:pt x="2191657" y="580572"/>
                </a:cubicBezTo>
                <a:cubicBezTo>
                  <a:pt x="1950590" y="511697"/>
                  <a:pt x="1724366" y="557350"/>
                  <a:pt x="1451428" y="551543"/>
                </a:cubicBezTo>
                <a:cubicBezTo>
                  <a:pt x="1446590" y="537029"/>
                  <a:pt x="1448861" y="517557"/>
                  <a:pt x="1436914" y="508000"/>
                </a:cubicBezTo>
                <a:cubicBezTo>
                  <a:pt x="1398895" y="477585"/>
                  <a:pt x="1307320" y="503705"/>
                  <a:pt x="1277257" y="508000"/>
                </a:cubicBezTo>
                <a:cubicBezTo>
                  <a:pt x="1190171" y="503162"/>
                  <a:pt x="1102546" y="504304"/>
                  <a:pt x="1016000" y="493486"/>
                </a:cubicBezTo>
                <a:cubicBezTo>
                  <a:pt x="985637" y="489691"/>
                  <a:pt x="928914" y="464458"/>
                  <a:pt x="928914" y="464458"/>
                </a:cubicBezTo>
                <a:cubicBezTo>
                  <a:pt x="914400" y="454782"/>
                  <a:pt x="902516" y="438644"/>
                  <a:pt x="885371" y="435429"/>
                </a:cubicBezTo>
                <a:cubicBezTo>
                  <a:pt x="823371" y="423804"/>
                  <a:pt x="759680" y="424231"/>
                  <a:pt x="696686" y="420915"/>
                </a:cubicBezTo>
                <a:cubicBezTo>
                  <a:pt x="575804" y="414553"/>
                  <a:pt x="454781" y="411238"/>
                  <a:pt x="333828" y="406400"/>
                </a:cubicBezTo>
                <a:cubicBezTo>
                  <a:pt x="237029" y="333802"/>
                  <a:pt x="318122" y="380702"/>
                  <a:pt x="188686" y="348343"/>
                </a:cubicBezTo>
                <a:cubicBezTo>
                  <a:pt x="159001" y="340922"/>
                  <a:pt x="101600" y="319315"/>
                  <a:pt x="101600" y="319315"/>
                </a:cubicBezTo>
                <a:lnTo>
                  <a:pt x="116114" y="261258"/>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660571" y="2230127"/>
            <a:ext cx="3294743" cy="1195244"/>
          </a:xfrm>
          <a:custGeom>
            <a:avLst/>
            <a:gdLst>
              <a:gd name="connsiteX0" fmla="*/ 0 w 3294743"/>
              <a:gd name="connsiteY0" fmla="*/ 222787 h 1195244"/>
              <a:gd name="connsiteX1" fmla="*/ 203200 w 3294743"/>
              <a:gd name="connsiteY1" fmla="*/ 179244 h 1195244"/>
              <a:gd name="connsiteX2" fmla="*/ 246743 w 3294743"/>
              <a:gd name="connsiteY2" fmla="*/ 164730 h 1195244"/>
              <a:gd name="connsiteX3" fmla="*/ 290286 w 3294743"/>
              <a:gd name="connsiteY3" fmla="*/ 150216 h 1195244"/>
              <a:gd name="connsiteX4" fmla="*/ 391886 w 3294743"/>
              <a:gd name="connsiteY4" fmla="*/ 179244 h 1195244"/>
              <a:gd name="connsiteX5" fmla="*/ 478972 w 3294743"/>
              <a:gd name="connsiteY5" fmla="*/ 237302 h 1195244"/>
              <a:gd name="connsiteX6" fmla="*/ 609600 w 3294743"/>
              <a:gd name="connsiteY6" fmla="*/ 251816 h 1195244"/>
              <a:gd name="connsiteX7" fmla="*/ 1059543 w 3294743"/>
              <a:gd name="connsiteY7" fmla="*/ 237302 h 1195244"/>
              <a:gd name="connsiteX8" fmla="*/ 1117600 w 3294743"/>
              <a:gd name="connsiteY8" fmla="*/ 150216 h 1195244"/>
              <a:gd name="connsiteX9" fmla="*/ 1161143 w 3294743"/>
              <a:gd name="connsiteY9" fmla="*/ 106673 h 1195244"/>
              <a:gd name="connsiteX10" fmla="*/ 1248229 w 3294743"/>
              <a:gd name="connsiteY10" fmla="*/ 77644 h 1195244"/>
              <a:gd name="connsiteX11" fmla="*/ 1291772 w 3294743"/>
              <a:gd name="connsiteY11" fmla="*/ 63130 h 1195244"/>
              <a:gd name="connsiteX12" fmla="*/ 1596572 w 3294743"/>
              <a:gd name="connsiteY12" fmla="*/ 77644 h 1195244"/>
              <a:gd name="connsiteX13" fmla="*/ 1640115 w 3294743"/>
              <a:gd name="connsiteY13" fmla="*/ 92159 h 1195244"/>
              <a:gd name="connsiteX14" fmla="*/ 1915886 w 3294743"/>
              <a:gd name="connsiteY14" fmla="*/ 106673 h 1195244"/>
              <a:gd name="connsiteX15" fmla="*/ 2002972 w 3294743"/>
              <a:gd name="connsiteY15" fmla="*/ 135702 h 1195244"/>
              <a:gd name="connsiteX16" fmla="*/ 2162629 w 3294743"/>
              <a:gd name="connsiteY16" fmla="*/ 92159 h 1195244"/>
              <a:gd name="connsiteX17" fmla="*/ 2249715 w 3294743"/>
              <a:gd name="connsiteY17" fmla="*/ 48616 h 1195244"/>
              <a:gd name="connsiteX18" fmla="*/ 2293258 w 3294743"/>
              <a:gd name="connsiteY18" fmla="*/ 19587 h 1195244"/>
              <a:gd name="connsiteX19" fmla="*/ 2728686 w 3294743"/>
              <a:gd name="connsiteY19" fmla="*/ 5073 h 1195244"/>
              <a:gd name="connsiteX20" fmla="*/ 3222172 w 3294743"/>
              <a:gd name="connsiteY20" fmla="*/ 19587 h 1195244"/>
              <a:gd name="connsiteX21" fmla="*/ 3236686 w 3294743"/>
              <a:gd name="connsiteY21" fmla="*/ 121187 h 1195244"/>
              <a:gd name="connsiteX22" fmla="*/ 3265715 w 3294743"/>
              <a:gd name="connsiteY22" fmla="*/ 237302 h 1195244"/>
              <a:gd name="connsiteX23" fmla="*/ 3294743 w 3294743"/>
              <a:gd name="connsiteY23" fmla="*/ 324387 h 1195244"/>
              <a:gd name="connsiteX24" fmla="*/ 3280229 w 3294743"/>
              <a:gd name="connsiteY24" fmla="*/ 1122673 h 1195244"/>
              <a:gd name="connsiteX25" fmla="*/ 3222172 w 3294743"/>
              <a:gd name="connsiteY25" fmla="*/ 1195244 h 1195244"/>
              <a:gd name="connsiteX26" fmla="*/ 3135086 w 3294743"/>
              <a:gd name="connsiteY26" fmla="*/ 1180730 h 1195244"/>
              <a:gd name="connsiteX27" fmla="*/ 3120572 w 3294743"/>
              <a:gd name="connsiteY27" fmla="*/ 1050102 h 1195244"/>
              <a:gd name="connsiteX28" fmla="*/ 3091543 w 3294743"/>
              <a:gd name="connsiteY28" fmla="*/ 963016 h 1195244"/>
              <a:gd name="connsiteX29" fmla="*/ 3077029 w 3294743"/>
              <a:gd name="connsiteY29" fmla="*/ 919473 h 1195244"/>
              <a:gd name="connsiteX30" fmla="*/ 3033486 w 3294743"/>
              <a:gd name="connsiteY30" fmla="*/ 890444 h 1195244"/>
              <a:gd name="connsiteX31" fmla="*/ 2946400 w 3294743"/>
              <a:gd name="connsiteY31" fmla="*/ 963016 h 1195244"/>
              <a:gd name="connsiteX32" fmla="*/ 2902858 w 3294743"/>
              <a:gd name="connsiteY32" fmla="*/ 977530 h 1195244"/>
              <a:gd name="connsiteX33" fmla="*/ 2830286 w 3294743"/>
              <a:gd name="connsiteY33" fmla="*/ 992044 h 1195244"/>
              <a:gd name="connsiteX34" fmla="*/ 2772229 w 3294743"/>
              <a:gd name="connsiteY34" fmla="*/ 1006559 h 1195244"/>
              <a:gd name="connsiteX35" fmla="*/ 2525486 w 3294743"/>
              <a:gd name="connsiteY35" fmla="*/ 963016 h 1195244"/>
              <a:gd name="connsiteX36" fmla="*/ 2525486 w 3294743"/>
              <a:gd name="connsiteY36" fmla="*/ 963016 h 1195244"/>
              <a:gd name="connsiteX37" fmla="*/ 2351315 w 3294743"/>
              <a:gd name="connsiteY37" fmla="*/ 933987 h 1195244"/>
              <a:gd name="connsiteX38" fmla="*/ 2380343 w 3294743"/>
              <a:gd name="connsiteY38" fmla="*/ 846902 h 1195244"/>
              <a:gd name="connsiteX39" fmla="*/ 2336800 w 3294743"/>
              <a:gd name="connsiteY39" fmla="*/ 817873 h 1195244"/>
              <a:gd name="connsiteX40" fmla="*/ 2249715 w 3294743"/>
              <a:gd name="connsiteY40" fmla="*/ 803359 h 1195244"/>
              <a:gd name="connsiteX41" fmla="*/ 1988458 w 3294743"/>
              <a:gd name="connsiteY41" fmla="*/ 788844 h 1195244"/>
              <a:gd name="connsiteX42" fmla="*/ 1973943 w 3294743"/>
              <a:gd name="connsiteY42" fmla="*/ 745302 h 1195244"/>
              <a:gd name="connsiteX43" fmla="*/ 1959429 w 3294743"/>
              <a:gd name="connsiteY43" fmla="*/ 672730 h 1195244"/>
              <a:gd name="connsiteX44" fmla="*/ 1915886 w 3294743"/>
              <a:gd name="connsiteY44" fmla="*/ 658216 h 1195244"/>
              <a:gd name="connsiteX45" fmla="*/ 1683658 w 3294743"/>
              <a:gd name="connsiteY45" fmla="*/ 643702 h 1195244"/>
              <a:gd name="connsiteX46" fmla="*/ 1640115 w 3294743"/>
              <a:gd name="connsiteY46" fmla="*/ 629187 h 1195244"/>
              <a:gd name="connsiteX47" fmla="*/ 1596572 w 3294743"/>
              <a:gd name="connsiteY47" fmla="*/ 600159 h 1195244"/>
              <a:gd name="connsiteX48" fmla="*/ 1088572 w 3294743"/>
              <a:gd name="connsiteY48" fmla="*/ 614673 h 1195244"/>
              <a:gd name="connsiteX49" fmla="*/ 943429 w 3294743"/>
              <a:gd name="connsiteY49" fmla="*/ 629187 h 1195244"/>
              <a:gd name="connsiteX50" fmla="*/ 769258 w 3294743"/>
              <a:gd name="connsiteY50" fmla="*/ 643702 h 1195244"/>
              <a:gd name="connsiteX51" fmla="*/ 653143 w 3294743"/>
              <a:gd name="connsiteY51" fmla="*/ 672730 h 1195244"/>
              <a:gd name="connsiteX52" fmla="*/ 638629 w 3294743"/>
              <a:gd name="connsiteY52" fmla="*/ 716273 h 1195244"/>
              <a:gd name="connsiteX53" fmla="*/ 624115 w 3294743"/>
              <a:gd name="connsiteY53" fmla="*/ 774330 h 1195244"/>
              <a:gd name="connsiteX54" fmla="*/ 580572 w 3294743"/>
              <a:gd name="connsiteY54" fmla="*/ 788844 h 1195244"/>
              <a:gd name="connsiteX55" fmla="*/ 551543 w 3294743"/>
              <a:gd name="connsiteY55" fmla="*/ 832387 h 1195244"/>
              <a:gd name="connsiteX56" fmla="*/ 420915 w 3294743"/>
              <a:gd name="connsiteY56" fmla="*/ 890444 h 1195244"/>
              <a:gd name="connsiteX57" fmla="*/ 377372 w 3294743"/>
              <a:gd name="connsiteY57" fmla="*/ 904959 h 1195244"/>
              <a:gd name="connsiteX58" fmla="*/ 58058 w 3294743"/>
              <a:gd name="connsiteY58" fmla="*/ 890444 h 1195244"/>
              <a:gd name="connsiteX59" fmla="*/ 43543 w 3294743"/>
              <a:gd name="connsiteY59" fmla="*/ 846902 h 1195244"/>
              <a:gd name="connsiteX60" fmla="*/ 58058 w 3294743"/>
              <a:gd name="connsiteY60" fmla="*/ 774330 h 1195244"/>
              <a:gd name="connsiteX61" fmla="*/ 72572 w 3294743"/>
              <a:gd name="connsiteY61" fmla="*/ 629187 h 1195244"/>
              <a:gd name="connsiteX62" fmla="*/ 87086 w 3294743"/>
              <a:gd name="connsiteY62" fmla="*/ 585644 h 1195244"/>
              <a:gd name="connsiteX63" fmla="*/ 101600 w 3294743"/>
              <a:gd name="connsiteY63" fmla="*/ 527587 h 1195244"/>
              <a:gd name="connsiteX64" fmla="*/ 116115 w 3294743"/>
              <a:gd name="connsiteY64" fmla="*/ 425987 h 1195244"/>
              <a:gd name="connsiteX65" fmla="*/ 101600 w 3294743"/>
              <a:gd name="connsiteY65" fmla="*/ 309873 h 1195244"/>
              <a:gd name="connsiteX66" fmla="*/ 58058 w 3294743"/>
              <a:gd name="connsiteY66" fmla="*/ 251816 h 119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294743" h="1195244">
                <a:moveTo>
                  <a:pt x="0" y="222787"/>
                </a:moveTo>
                <a:cubicBezTo>
                  <a:pt x="146481" y="204477"/>
                  <a:pt x="79108" y="220608"/>
                  <a:pt x="203200" y="179244"/>
                </a:cubicBezTo>
                <a:lnTo>
                  <a:pt x="246743" y="164730"/>
                </a:lnTo>
                <a:lnTo>
                  <a:pt x="290286" y="150216"/>
                </a:lnTo>
                <a:cubicBezTo>
                  <a:pt x="303950" y="153632"/>
                  <a:pt x="374851" y="169780"/>
                  <a:pt x="391886" y="179244"/>
                </a:cubicBezTo>
                <a:cubicBezTo>
                  <a:pt x="422384" y="196187"/>
                  <a:pt x="444297" y="233449"/>
                  <a:pt x="478972" y="237302"/>
                </a:cubicBezTo>
                <a:lnTo>
                  <a:pt x="609600" y="251816"/>
                </a:lnTo>
                <a:cubicBezTo>
                  <a:pt x="759581" y="246978"/>
                  <a:pt x="912398" y="266731"/>
                  <a:pt x="1059543" y="237302"/>
                </a:cubicBezTo>
                <a:cubicBezTo>
                  <a:pt x="1093754" y="230460"/>
                  <a:pt x="1092930" y="174886"/>
                  <a:pt x="1117600" y="150216"/>
                </a:cubicBezTo>
                <a:cubicBezTo>
                  <a:pt x="1132114" y="135702"/>
                  <a:pt x="1143200" y="116642"/>
                  <a:pt x="1161143" y="106673"/>
                </a:cubicBezTo>
                <a:cubicBezTo>
                  <a:pt x="1187891" y="91813"/>
                  <a:pt x="1219200" y="87320"/>
                  <a:pt x="1248229" y="77644"/>
                </a:cubicBezTo>
                <a:lnTo>
                  <a:pt x="1291772" y="63130"/>
                </a:lnTo>
                <a:cubicBezTo>
                  <a:pt x="1393372" y="67968"/>
                  <a:pt x="1495208" y="69197"/>
                  <a:pt x="1596572" y="77644"/>
                </a:cubicBezTo>
                <a:cubicBezTo>
                  <a:pt x="1611819" y="78915"/>
                  <a:pt x="1624878" y="90774"/>
                  <a:pt x="1640115" y="92159"/>
                </a:cubicBezTo>
                <a:cubicBezTo>
                  <a:pt x="1731788" y="100493"/>
                  <a:pt x="1823962" y="101835"/>
                  <a:pt x="1915886" y="106673"/>
                </a:cubicBezTo>
                <a:cubicBezTo>
                  <a:pt x="1944915" y="116349"/>
                  <a:pt x="1973287" y="143123"/>
                  <a:pt x="2002972" y="135702"/>
                </a:cubicBezTo>
                <a:cubicBezTo>
                  <a:pt x="2133929" y="102962"/>
                  <a:pt x="2081237" y="119289"/>
                  <a:pt x="2162629" y="92159"/>
                </a:cubicBezTo>
                <a:cubicBezTo>
                  <a:pt x="2287418" y="8966"/>
                  <a:pt x="2129531" y="108708"/>
                  <a:pt x="2249715" y="48616"/>
                </a:cubicBezTo>
                <a:cubicBezTo>
                  <a:pt x="2265317" y="40815"/>
                  <a:pt x="2275886" y="21166"/>
                  <a:pt x="2293258" y="19587"/>
                </a:cubicBezTo>
                <a:cubicBezTo>
                  <a:pt x="2437885" y="6439"/>
                  <a:pt x="2583543" y="9911"/>
                  <a:pt x="2728686" y="5073"/>
                </a:cubicBezTo>
                <a:cubicBezTo>
                  <a:pt x="2893181" y="9911"/>
                  <a:pt x="3061743" y="-17082"/>
                  <a:pt x="3222172" y="19587"/>
                </a:cubicBezTo>
                <a:cubicBezTo>
                  <a:pt x="3255522" y="27210"/>
                  <a:pt x="3229977" y="87641"/>
                  <a:pt x="3236686" y="121187"/>
                </a:cubicBezTo>
                <a:cubicBezTo>
                  <a:pt x="3244510" y="160308"/>
                  <a:pt x="3253099" y="199453"/>
                  <a:pt x="3265715" y="237302"/>
                </a:cubicBezTo>
                <a:lnTo>
                  <a:pt x="3294743" y="324387"/>
                </a:lnTo>
                <a:cubicBezTo>
                  <a:pt x="3289905" y="590482"/>
                  <a:pt x="3289401" y="856692"/>
                  <a:pt x="3280229" y="1122673"/>
                </a:cubicBezTo>
                <a:cubicBezTo>
                  <a:pt x="3278579" y="1170511"/>
                  <a:pt x="3257488" y="1171701"/>
                  <a:pt x="3222172" y="1195244"/>
                </a:cubicBezTo>
                <a:cubicBezTo>
                  <a:pt x="3193143" y="1190406"/>
                  <a:pt x="3151963" y="1204839"/>
                  <a:pt x="3135086" y="1180730"/>
                </a:cubicBezTo>
                <a:cubicBezTo>
                  <a:pt x="3109962" y="1144839"/>
                  <a:pt x="3129164" y="1093062"/>
                  <a:pt x="3120572" y="1050102"/>
                </a:cubicBezTo>
                <a:cubicBezTo>
                  <a:pt x="3114571" y="1020097"/>
                  <a:pt x="3101219" y="992045"/>
                  <a:pt x="3091543" y="963016"/>
                </a:cubicBezTo>
                <a:cubicBezTo>
                  <a:pt x="3086705" y="948502"/>
                  <a:pt x="3089759" y="927960"/>
                  <a:pt x="3077029" y="919473"/>
                </a:cubicBezTo>
                <a:lnTo>
                  <a:pt x="3033486" y="890444"/>
                </a:lnTo>
                <a:cubicBezTo>
                  <a:pt x="2874965" y="922150"/>
                  <a:pt x="3020582" y="870289"/>
                  <a:pt x="2946400" y="963016"/>
                </a:cubicBezTo>
                <a:cubicBezTo>
                  <a:pt x="2936843" y="974963"/>
                  <a:pt x="2917700" y="973819"/>
                  <a:pt x="2902858" y="977530"/>
                </a:cubicBezTo>
                <a:cubicBezTo>
                  <a:pt x="2878925" y="983513"/>
                  <a:pt x="2854368" y="986692"/>
                  <a:pt x="2830286" y="992044"/>
                </a:cubicBezTo>
                <a:cubicBezTo>
                  <a:pt x="2810813" y="996371"/>
                  <a:pt x="2791581" y="1001721"/>
                  <a:pt x="2772229" y="1006559"/>
                </a:cubicBezTo>
                <a:cubicBezTo>
                  <a:pt x="2582099" y="989274"/>
                  <a:pt x="2663268" y="1008942"/>
                  <a:pt x="2525486" y="963016"/>
                </a:cubicBezTo>
                <a:lnTo>
                  <a:pt x="2525486" y="963016"/>
                </a:lnTo>
                <a:lnTo>
                  <a:pt x="2351315" y="933987"/>
                </a:lnTo>
                <a:cubicBezTo>
                  <a:pt x="2360991" y="904959"/>
                  <a:pt x="2405802" y="863875"/>
                  <a:pt x="2380343" y="846902"/>
                </a:cubicBezTo>
                <a:cubicBezTo>
                  <a:pt x="2365829" y="837226"/>
                  <a:pt x="2353349" y="823389"/>
                  <a:pt x="2336800" y="817873"/>
                </a:cubicBezTo>
                <a:cubicBezTo>
                  <a:pt x="2308881" y="808567"/>
                  <a:pt x="2279042" y="805803"/>
                  <a:pt x="2249715" y="803359"/>
                </a:cubicBezTo>
                <a:cubicBezTo>
                  <a:pt x="2162796" y="796116"/>
                  <a:pt x="2075544" y="793682"/>
                  <a:pt x="1988458" y="788844"/>
                </a:cubicBezTo>
                <a:cubicBezTo>
                  <a:pt x="1983620" y="774330"/>
                  <a:pt x="1977654" y="760144"/>
                  <a:pt x="1973943" y="745302"/>
                </a:cubicBezTo>
                <a:cubicBezTo>
                  <a:pt x="1967960" y="721369"/>
                  <a:pt x="1973113" y="693256"/>
                  <a:pt x="1959429" y="672730"/>
                </a:cubicBezTo>
                <a:cubicBezTo>
                  <a:pt x="1950942" y="660000"/>
                  <a:pt x="1931101" y="659818"/>
                  <a:pt x="1915886" y="658216"/>
                </a:cubicBezTo>
                <a:cubicBezTo>
                  <a:pt x="1838752" y="650097"/>
                  <a:pt x="1761067" y="648540"/>
                  <a:pt x="1683658" y="643702"/>
                </a:cubicBezTo>
                <a:cubicBezTo>
                  <a:pt x="1669144" y="638864"/>
                  <a:pt x="1653799" y="636029"/>
                  <a:pt x="1640115" y="629187"/>
                </a:cubicBezTo>
                <a:cubicBezTo>
                  <a:pt x="1624513" y="621386"/>
                  <a:pt x="1614010" y="600618"/>
                  <a:pt x="1596572" y="600159"/>
                </a:cubicBezTo>
                <a:lnTo>
                  <a:pt x="1088572" y="614673"/>
                </a:lnTo>
                <a:lnTo>
                  <a:pt x="943429" y="629187"/>
                </a:lnTo>
                <a:cubicBezTo>
                  <a:pt x="885410" y="634462"/>
                  <a:pt x="827117" y="636895"/>
                  <a:pt x="769258" y="643702"/>
                </a:cubicBezTo>
                <a:cubicBezTo>
                  <a:pt x="715120" y="650071"/>
                  <a:pt x="699354" y="657327"/>
                  <a:pt x="653143" y="672730"/>
                </a:cubicBezTo>
                <a:cubicBezTo>
                  <a:pt x="648305" y="687244"/>
                  <a:pt x="642832" y="701562"/>
                  <a:pt x="638629" y="716273"/>
                </a:cubicBezTo>
                <a:cubicBezTo>
                  <a:pt x="633149" y="735453"/>
                  <a:pt x="636576" y="758753"/>
                  <a:pt x="624115" y="774330"/>
                </a:cubicBezTo>
                <a:cubicBezTo>
                  <a:pt x="614558" y="786277"/>
                  <a:pt x="595086" y="784006"/>
                  <a:pt x="580572" y="788844"/>
                </a:cubicBezTo>
                <a:cubicBezTo>
                  <a:pt x="570896" y="803358"/>
                  <a:pt x="563878" y="820052"/>
                  <a:pt x="551543" y="832387"/>
                </a:cubicBezTo>
                <a:cubicBezTo>
                  <a:pt x="517041" y="866889"/>
                  <a:pt x="464033" y="876071"/>
                  <a:pt x="420915" y="890444"/>
                </a:cubicBezTo>
                <a:lnTo>
                  <a:pt x="377372" y="904959"/>
                </a:lnTo>
                <a:cubicBezTo>
                  <a:pt x="270934" y="900121"/>
                  <a:pt x="163030" y="908700"/>
                  <a:pt x="58058" y="890444"/>
                </a:cubicBezTo>
                <a:cubicBezTo>
                  <a:pt x="42985" y="887823"/>
                  <a:pt x="43543" y="862201"/>
                  <a:pt x="43543" y="846902"/>
                </a:cubicBezTo>
                <a:cubicBezTo>
                  <a:pt x="43543" y="822232"/>
                  <a:pt x="53220" y="798521"/>
                  <a:pt x="58058" y="774330"/>
                </a:cubicBezTo>
                <a:cubicBezTo>
                  <a:pt x="62896" y="725949"/>
                  <a:pt x="65179" y="677244"/>
                  <a:pt x="72572" y="629187"/>
                </a:cubicBezTo>
                <a:cubicBezTo>
                  <a:pt x="74898" y="614065"/>
                  <a:pt x="82883" y="600355"/>
                  <a:pt x="87086" y="585644"/>
                </a:cubicBezTo>
                <a:cubicBezTo>
                  <a:pt x="92566" y="566464"/>
                  <a:pt x="98032" y="547213"/>
                  <a:pt x="101600" y="527587"/>
                </a:cubicBezTo>
                <a:cubicBezTo>
                  <a:pt x="107720" y="493928"/>
                  <a:pt x="111277" y="459854"/>
                  <a:pt x="116115" y="425987"/>
                </a:cubicBezTo>
                <a:cubicBezTo>
                  <a:pt x="111277" y="387282"/>
                  <a:pt x="114930" y="346531"/>
                  <a:pt x="101600" y="309873"/>
                </a:cubicBezTo>
                <a:cubicBezTo>
                  <a:pt x="54637" y="180725"/>
                  <a:pt x="58058" y="306227"/>
                  <a:pt x="58058" y="251816"/>
                </a:cubicBezTo>
              </a:path>
            </a:pathLst>
          </a:custGeom>
          <a:noFill/>
          <a:ln>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5704114" y="2180872"/>
            <a:ext cx="3222172" cy="272042"/>
          </a:xfrm>
          <a:custGeom>
            <a:avLst/>
            <a:gdLst>
              <a:gd name="connsiteX0" fmla="*/ 14515 w 3222172"/>
              <a:gd name="connsiteY0" fmla="*/ 272042 h 272042"/>
              <a:gd name="connsiteX1" fmla="*/ 740229 w 3222172"/>
              <a:gd name="connsiteY1" fmla="*/ 54328 h 272042"/>
              <a:gd name="connsiteX2" fmla="*/ 3222172 w 3222172"/>
              <a:gd name="connsiteY2" fmla="*/ 68842 h 272042"/>
              <a:gd name="connsiteX3" fmla="*/ 3193143 w 3222172"/>
              <a:gd name="connsiteY3" fmla="*/ 112385 h 272042"/>
              <a:gd name="connsiteX4" fmla="*/ 3149600 w 3222172"/>
              <a:gd name="connsiteY4" fmla="*/ 141414 h 272042"/>
              <a:gd name="connsiteX5" fmla="*/ 2569029 w 3222172"/>
              <a:gd name="connsiteY5" fmla="*/ 126899 h 272042"/>
              <a:gd name="connsiteX6" fmla="*/ 2481943 w 3222172"/>
              <a:gd name="connsiteY6" fmla="*/ 112385 h 272042"/>
              <a:gd name="connsiteX7" fmla="*/ 1219200 w 3222172"/>
              <a:gd name="connsiteY7" fmla="*/ 141414 h 272042"/>
              <a:gd name="connsiteX8" fmla="*/ 1175657 w 3222172"/>
              <a:gd name="connsiteY8" fmla="*/ 155928 h 272042"/>
              <a:gd name="connsiteX9" fmla="*/ 1103086 w 3222172"/>
              <a:gd name="connsiteY9" fmla="*/ 243014 h 272042"/>
              <a:gd name="connsiteX10" fmla="*/ 1016000 w 3222172"/>
              <a:gd name="connsiteY10" fmla="*/ 272042 h 272042"/>
              <a:gd name="connsiteX11" fmla="*/ 595086 w 3222172"/>
              <a:gd name="connsiteY11" fmla="*/ 257528 h 272042"/>
              <a:gd name="connsiteX12" fmla="*/ 551543 w 3222172"/>
              <a:gd name="connsiteY12" fmla="*/ 243014 h 272042"/>
              <a:gd name="connsiteX13" fmla="*/ 333829 w 3222172"/>
              <a:gd name="connsiteY13" fmla="*/ 228499 h 272042"/>
              <a:gd name="connsiteX14" fmla="*/ 0 w 3222172"/>
              <a:gd name="connsiteY14" fmla="*/ 199471 h 272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22172" h="272042">
                <a:moveTo>
                  <a:pt x="14515" y="272042"/>
                </a:moveTo>
                <a:cubicBezTo>
                  <a:pt x="45597" y="-163118"/>
                  <a:pt x="-37727" y="54328"/>
                  <a:pt x="740229" y="54328"/>
                </a:cubicBezTo>
                <a:lnTo>
                  <a:pt x="3222172" y="68842"/>
                </a:lnTo>
                <a:cubicBezTo>
                  <a:pt x="3212496" y="83356"/>
                  <a:pt x="3205478" y="100050"/>
                  <a:pt x="3193143" y="112385"/>
                </a:cubicBezTo>
                <a:cubicBezTo>
                  <a:pt x="3180808" y="124720"/>
                  <a:pt x="3167039" y="141008"/>
                  <a:pt x="3149600" y="141414"/>
                </a:cubicBezTo>
                <a:lnTo>
                  <a:pt x="2569029" y="126899"/>
                </a:lnTo>
                <a:cubicBezTo>
                  <a:pt x="2540000" y="122061"/>
                  <a:pt x="2511372" y="112385"/>
                  <a:pt x="2481943" y="112385"/>
                </a:cubicBezTo>
                <a:cubicBezTo>
                  <a:pt x="1441696" y="112385"/>
                  <a:pt x="1709173" y="86970"/>
                  <a:pt x="1219200" y="141414"/>
                </a:cubicBezTo>
                <a:cubicBezTo>
                  <a:pt x="1204686" y="146252"/>
                  <a:pt x="1187604" y="146371"/>
                  <a:pt x="1175657" y="155928"/>
                </a:cubicBezTo>
                <a:cubicBezTo>
                  <a:pt x="1105849" y="211775"/>
                  <a:pt x="1193552" y="192755"/>
                  <a:pt x="1103086" y="243014"/>
                </a:cubicBezTo>
                <a:cubicBezTo>
                  <a:pt x="1076338" y="257874"/>
                  <a:pt x="1016000" y="272042"/>
                  <a:pt x="1016000" y="272042"/>
                </a:cubicBezTo>
                <a:cubicBezTo>
                  <a:pt x="875695" y="267204"/>
                  <a:pt x="735201" y="266285"/>
                  <a:pt x="595086" y="257528"/>
                </a:cubicBezTo>
                <a:cubicBezTo>
                  <a:pt x="579816" y="256574"/>
                  <a:pt x="566749" y="244704"/>
                  <a:pt x="551543" y="243014"/>
                </a:cubicBezTo>
                <a:cubicBezTo>
                  <a:pt x="479255" y="234982"/>
                  <a:pt x="406400" y="233337"/>
                  <a:pt x="333829" y="228499"/>
                </a:cubicBezTo>
                <a:cubicBezTo>
                  <a:pt x="168716" y="173463"/>
                  <a:pt x="277342" y="199471"/>
                  <a:pt x="0" y="199471"/>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617029" y="3207657"/>
            <a:ext cx="827314" cy="964499"/>
          </a:xfrm>
          <a:custGeom>
            <a:avLst/>
            <a:gdLst>
              <a:gd name="connsiteX0" fmla="*/ 145142 w 827314"/>
              <a:gd name="connsiteY0" fmla="*/ 957943 h 964499"/>
              <a:gd name="connsiteX1" fmla="*/ 464457 w 827314"/>
              <a:gd name="connsiteY1" fmla="*/ 943429 h 964499"/>
              <a:gd name="connsiteX2" fmla="*/ 478971 w 827314"/>
              <a:gd name="connsiteY2" fmla="*/ 885372 h 964499"/>
              <a:gd name="connsiteX3" fmla="*/ 508000 w 827314"/>
              <a:gd name="connsiteY3" fmla="*/ 508000 h 964499"/>
              <a:gd name="connsiteX4" fmla="*/ 595085 w 827314"/>
              <a:gd name="connsiteY4" fmla="*/ 449943 h 964499"/>
              <a:gd name="connsiteX5" fmla="*/ 653142 w 827314"/>
              <a:gd name="connsiteY5" fmla="*/ 435429 h 964499"/>
              <a:gd name="connsiteX6" fmla="*/ 696685 w 827314"/>
              <a:gd name="connsiteY6" fmla="*/ 420914 h 964499"/>
              <a:gd name="connsiteX7" fmla="*/ 769257 w 827314"/>
              <a:gd name="connsiteY7" fmla="*/ 406400 h 964499"/>
              <a:gd name="connsiteX8" fmla="*/ 783771 w 827314"/>
              <a:gd name="connsiteY8" fmla="*/ 362857 h 964499"/>
              <a:gd name="connsiteX9" fmla="*/ 827314 w 827314"/>
              <a:gd name="connsiteY9" fmla="*/ 275772 h 964499"/>
              <a:gd name="connsiteX10" fmla="*/ 812800 w 827314"/>
              <a:gd name="connsiteY10" fmla="*/ 72572 h 964499"/>
              <a:gd name="connsiteX11" fmla="*/ 769257 w 827314"/>
              <a:gd name="connsiteY11" fmla="*/ 58057 h 964499"/>
              <a:gd name="connsiteX12" fmla="*/ 725714 w 827314"/>
              <a:gd name="connsiteY12" fmla="*/ 29029 h 964499"/>
              <a:gd name="connsiteX13" fmla="*/ 508000 w 827314"/>
              <a:gd name="connsiteY13" fmla="*/ 0 h 964499"/>
              <a:gd name="connsiteX14" fmla="*/ 101600 w 827314"/>
              <a:gd name="connsiteY14" fmla="*/ 14514 h 964499"/>
              <a:gd name="connsiteX15" fmla="*/ 58057 w 827314"/>
              <a:gd name="connsiteY15" fmla="*/ 29029 h 964499"/>
              <a:gd name="connsiteX16" fmla="*/ 29028 w 827314"/>
              <a:gd name="connsiteY16" fmla="*/ 87086 h 964499"/>
              <a:gd name="connsiteX17" fmla="*/ 0 w 827314"/>
              <a:gd name="connsiteY17" fmla="*/ 130629 h 964499"/>
              <a:gd name="connsiteX18" fmla="*/ 14514 w 827314"/>
              <a:gd name="connsiteY18" fmla="*/ 232229 h 964499"/>
              <a:gd name="connsiteX19" fmla="*/ 43542 w 827314"/>
              <a:gd name="connsiteY19" fmla="*/ 391886 h 964499"/>
              <a:gd name="connsiteX20" fmla="*/ 72571 w 827314"/>
              <a:gd name="connsiteY20" fmla="*/ 696686 h 964499"/>
              <a:gd name="connsiteX21" fmla="*/ 87085 w 827314"/>
              <a:gd name="connsiteY21" fmla="*/ 740229 h 964499"/>
              <a:gd name="connsiteX22" fmla="*/ 116114 w 827314"/>
              <a:gd name="connsiteY22" fmla="*/ 783772 h 964499"/>
              <a:gd name="connsiteX23" fmla="*/ 130628 w 827314"/>
              <a:gd name="connsiteY23" fmla="*/ 885372 h 964499"/>
              <a:gd name="connsiteX24" fmla="*/ 145142 w 827314"/>
              <a:gd name="connsiteY24" fmla="*/ 957943 h 96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7314" h="964499">
                <a:moveTo>
                  <a:pt x="145142" y="957943"/>
                </a:moveTo>
                <a:cubicBezTo>
                  <a:pt x="200780" y="967619"/>
                  <a:pt x="360341" y="966063"/>
                  <a:pt x="464457" y="943429"/>
                </a:cubicBezTo>
                <a:cubicBezTo>
                  <a:pt x="483950" y="939192"/>
                  <a:pt x="476986" y="905221"/>
                  <a:pt x="478971" y="885372"/>
                </a:cubicBezTo>
                <a:cubicBezTo>
                  <a:pt x="491525" y="759836"/>
                  <a:pt x="475493" y="629902"/>
                  <a:pt x="508000" y="508000"/>
                </a:cubicBezTo>
                <a:cubicBezTo>
                  <a:pt x="516989" y="474290"/>
                  <a:pt x="561239" y="458404"/>
                  <a:pt x="595085" y="449943"/>
                </a:cubicBezTo>
                <a:cubicBezTo>
                  <a:pt x="614437" y="445105"/>
                  <a:pt x="633962" y="440909"/>
                  <a:pt x="653142" y="435429"/>
                </a:cubicBezTo>
                <a:cubicBezTo>
                  <a:pt x="667853" y="431226"/>
                  <a:pt x="681842" y="424625"/>
                  <a:pt x="696685" y="420914"/>
                </a:cubicBezTo>
                <a:cubicBezTo>
                  <a:pt x="720618" y="414931"/>
                  <a:pt x="745066" y="411238"/>
                  <a:pt x="769257" y="406400"/>
                </a:cubicBezTo>
                <a:cubicBezTo>
                  <a:pt x="774095" y="391886"/>
                  <a:pt x="776929" y="376541"/>
                  <a:pt x="783771" y="362857"/>
                </a:cubicBezTo>
                <a:cubicBezTo>
                  <a:pt x="840045" y="250309"/>
                  <a:pt x="790832" y="385218"/>
                  <a:pt x="827314" y="275772"/>
                </a:cubicBezTo>
                <a:cubicBezTo>
                  <a:pt x="822476" y="208039"/>
                  <a:pt x="830297" y="138185"/>
                  <a:pt x="812800" y="72572"/>
                </a:cubicBezTo>
                <a:cubicBezTo>
                  <a:pt x="808858" y="57789"/>
                  <a:pt x="782941" y="64899"/>
                  <a:pt x="769257" y="58057"/>
                </a:cubicBezTo>
                <a:cubicBezTo>
                  <a:pt x="753655" y="50256"/>
                  <a:pt x="742047" y="35154"/>
                  <a:pt x="725714" y="29029"/>
                </a:cubicBezTo>
                <a:cubicBezTo>
                  <a:pt x="681983" y="12630"/>
                  <a:pt x="526878" y="1888"/>
                  <a:pt x="508000" y="0"/>
                </a:cubicBezTo>
                <a:cubicBezTo>
                  <a:pt x="372533" y="4838"/>
                  <a:pt x="236872" y="5787"/>
                  <a:pt x="101600" y="14514"/>
                </a:cubicBezTo>
                <a:cubicBezTo>
                  <a:pt x="86332" y="15499"/>
                  <a:pt x="68875" y="18211"/>
                  <a:pt x="58057" y="29029"/>
                </a:cubicBezTo>
                <a:cubicBezTo>
                  <a:pt x="42758" y="44328"/>
                  <a:pt x="39763" y="68300"/>
                  <a:pt x="29028" y="87086"/>
                </a:cubicBezTo>
                <a:cubicBezTo>
                  <a:pt x="20373" y="102232"/>
                  <a:pt x="9676" y="116115"/>
                  <a:pt x="0" y="130629"/>
                </a:cubicBezTo>
                <a:cubicBezTo>
                  <a:pt x="4838" y="164496"/>
                  <a:pt x="9993" y="198319"/>
                  <a:pt x="14514" y="232229"/>
                </a:cubicBezTo>
                <a:cubicBezTo>
                  <a:pt x="32749" y="368995"/>
                  <a:pt x="15978" y="309193"/>
                  <a:pt x="43542" y="391886"/>
                </a:cubicBezTo>
                <a:cubicBezTo>
                  <a:pt x="51807" y="524125"/>
                  <a:pt x="45324" y="587695"/>
                  <a:pt x="72571" y="696686"/>
                </a:cubicBezTo>
                <a:cubicBezTo>
                  <a:pt x="76282" y="711529"/>
                  <a:pt x="80243" y="726545"/>
                  <a:pt x="87085" y="740229"/>
                </a:cubicBezTo>
                <a:cubicBezTo>
                  <a:pt x="94886" y="755831"/>
                  <a:pt x="106438" y="769258"/>
                  <a:pt x="116114" y="783772"/>
                </a:cubicBezTo>
                <a:cubicBezTo>
                  <a:pt x="120952" y="817639"/>
                  <a:pt x="120798" y="852604"/>
                  <a:pt x="130628" y="885372"/>
                </a:cubicBezTo>
                <a:cubicBezTo>
                  <a:pt x="167708" y="1008972"/>
                  <a:pt x="89504" y="948267"/>
                  <a:pt x="145142" y="957943"/>
                </a:cubicBezTo>
                <a:close/>
              </a:path>
            </a:pathLst>
          </a:cu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5704114" y="3462773"/>
            <a:ext cx="3309257" cy="2226827"/>
          </a:xfrm>
          <a:custGeom>
            <a:avLst/>
            <a:gdLst>
              <a:gd name="connsiteX0" fmla="*/ 14515 w 3309257"/>
              <a:gd name="connsiteY0" fmla="*/ 818941 h 2226827"/>
              <a:gd name="connsiteX1" fmla="*/ 29029 w 3309257"/>
              <a:gd name="connsiteY1" fmla="*/ 1414027 h 2226827"/>
              <a:gd name="connsiteX2" fmla="*/ 174172 w 3309257"/>
              <a:gd name="connsiteY2" fmla="*/ 1384998 h 2226827"/>
              <a:gd name="connsiteX3" fmla="*/ 275772 w 3309257"/>
              <a:gd name="connsiteY3" fmla="*/ 1370484 h 2226827"/>
              <a:gd name="connsiteX4" fmla="*/ 827315 w 3309257"/>
              <a:gd name="connsiteY4" fmla="*/ 1384998 h 2226827"/>
              <a:gd name="connsiteX5" fmla="*/ 986972 w 3309257"/>
              <a:gd name="connsiteY5" fmla="*/ 1414027 h 2226827"/>
              <a:gd name="connsiteX6" fmla="*/ 1030515 w 3309257"/>
              <a:gd name="connsiteY6" fmla="*/ 1501113 h 2226827"/>
              <a:gd name="connsiteX7" fmla="*/ 1045029 w 3309257"/>
              <a:gd name="connsiteY7" fmla="*/ 1544656 h 2226827"/>
              <a:gd name="connsiteX8" fmla="*/ 1132115 w 3309257"/>
              <a:gd name="connsiteY8" fmla="*/ 1573684 h 2226827"/>
              <a:gd name="connsiteX9" fmla="*/ 1175657 w 3309257"/>
              <a:gd name="connsiteY9" fmla="*/ 1588198 h 2226827"/>
              <a:gd name="connsiteX10" fmla="*/ 1219200 w 3309257"/>
              <a:gd name="connsiteY10" fmla="*/ 1617227 h 2226827"/>
              <a:gd name="connsiteX11" fmla="*/ 1364343 w 3309257"/>
              <a:gd name="connsiteY11" fmla="*/ 1646256 h 2226827"/>
              <a:gd name="connsiteX12" fmla="*/ 1422400 w 3309257"/>
              <a:gd name="connsiteY12" fmla="*/ 1660770 h 2226827"/>
              <a:gd name="connsiteX13" fmla="*/ 1611086 w 3309257"/>
              <a:gd name="connsiteY13" fmla="*/ 1675284 h 2226827"/>
              <a:gd name="connsiteX14" fmla="*/ 1654629 w 3309257"/>
              <a:gd name="connsiteY14" fmla="*/ 1689798 h 2226827"/>
              <a:gd name="connsiteX15" fmla="*/ 1698172 w 3309257"/>
              <a:gd name="connsiteY15" fmla="*/ 1733341 h 2226827"/>
              <a:gd name="connsiteX16" fmla="*/ 1770743 w 3309257"/>
              <a:gd name="connsiteY16" fmla="*/ 1747856 h 2226827"/>
              <a:gd name="connsiteX17" fmla="*/ 1857829 w 3309257"/>
              <a:gd name="connsiteY17" fmla="*/ 1791398 h 2226827"/>
              <a:gd name="connsiteX18" fmla="*/ 1959429 w 3309257"/>
              <a:gd name="connsiteY18" fmla="*/ 1863970 h 2226827"/>
              <a:gd name="connsiteX19" fmla="*/ 2264229 w 3309257"/>
              <a:gd name="connsiteY19" fmla="*/ 1907513 h 2226827"/>
              <a:gd name="connsiteX20" fmla="*/ 2467429 w 3309257"/>
              <a:gd name="connsiteY20" fmla="*/ 1922027 h 2226827"/>
              <a:gd name="connsiteX21" fmla="*/ 2598057 w 3309257"/>
              <a:gd name="connsiteY21" fmla="*/ 1980084 h 2226827"/>
              <a:gd name="connsiteX22" fmla="*/ 2656115 w 3309257"/>
              <a:gd name="connsiteY22" fmla="*/ 2139741 h 2226827"/>
              <a:gd name="connsiteX23" fmla="*/ 2670629 w 3309257"/>
              <a:gd name="connsiteY23" fmla="*/ 2183284 h 2226827"/>
              <a:gd name="connsiteX24" fmla="*/ 2757715 w 3309257"/>
              <a:gd name="connsiteY24" fmla="*/ 2197798 h 2226827"/>
              <a:gd name="connsiteX25" fmla="*/ 3033486 w 3309257"/>
              <a:gd name="connsiteY25" fmla="*/ 2212313 h 2226827"/>
              <a:gd name="connsiteX26" fmla="*/ 3077029 w 3309257"/>
              <a:gd name="connsiteY26" fmla="*/ 2226827 h 2226827"/>
              <a:gd name="connsiteX27" fmla="*/ 3149600 w 3309257"/>
              <a:gd name="connsiteY27" fmla="*/ 2168770 h 2226827"/>
              <a:gd name="connsiteX28" fmla="*/ 3178629 w 3309257"/>
              <a:gd name="connsiteY28" fmla="*/ 2067170 h 2226827"/>
              <a:gd name="connsiteX29" fmla="*/ 3309257 w 3309257"/>
              <a:gd name="connsiteY29" fmla="*/ 1951056 h 2226827"/>
              <a:gd name="connsiteX30" fmla="*/ 3294743 w 3309257"/>
              <a:gd name="connsiteY30" fmla="*/ 1297913 h 2226827"/>
              <a:gd name="connsiteX31" fmla="*/ 3280229 w 3309257"/>
              <a:gd name="connsiteY31" fmla="*/ 1225341 h 2226827"/>
              <a:gd name="connsiteX32" fmla="*/ 3236686 w 3309257"/>
              <a:gd name="connsiteY32" fmla="*/ 1022141 h 2226827"/>
              <a:gd name="connsiteX33" fmla="*/ 3222172 w 3309257"/>
              <a:gd name="connsiteY33" fmla="*/ 659284 h 2226827"/>
              <a:gd name="connsiteX34" fmla="*/ 3135086 w 3309257"/>
              <a:gd name="connsiteY34" fmla="*/ 601227 h 2226827"/>
              <a:gd name="connsiteX35" fmla="*/ 3135086 w 3309257"/>
              <a:gd name="connsiteY35" fmla="*/ 354484 h 2226827"/>
              <a:gd name="connsiteX36" fmla="*/ 3164115 w 3309257"/>
              <a:gd name="connsiteY36" fmla="*/ 296427 h 2226827"/>
              <a:gd name="connsiteX37" fmla="*/ 3193143 w 3309257"/>
              <a:gd name="connsiteY37" fmla="*/ 122256 h 2226827"/>
              <a:gd name="connsiteX38" fmla="*/ 3178629 w 3309257"/>
              <a:gd name="connsiteY38" fmla="*/ 49684 h 2226827"/>
              <a:gd name="connsiteX39" fmla="*/ 2931886 w 3309257"/>
              <a:gd name="connsiteY39" fmla="*/ 35170 h 2226827"/>
              <a:gd name="connsiteX40" fmla="*/ 2873829 w 3309257"/>
              <a:gd name="connsiteY40" fmla="*/ 20656 h 2226827"/>
              <a:gd name="connsiteX41" fmla="*/ 2104572 w 3309257"/>
              <a:gd name="connsiteY41" fmla="*/ 20656 h 2226827"/>
              <a:gd name="connsiteX42" fmla="*/ 2032000 w 3309257"/>
              <a:gd name="connsiteY42" fmla="*/ 93227 h 2226827"/>
              <a:gd name="connsiteX43" fmla="*/ 2017486 w 3309257"/>
              <a:gd name="connsiteY43" fmla="*/ 136770 h 2226827"/>
              <a:gd name="connsiteX44" fmla="*/ 1973943 w 3309257"/>
              <a:gd name="connsiteY44" fmla="*/ 151284 h 2226827"/>
              <a:gd name="connsiteX45" fmla="*/ 1393372 w 3309257"/>
              <a:gd name="connsiteY45" fmla="*/ 122256 h 2226827"/>
              <a:gd name="connsiteX46" fmla="*/ 1349829 w 3309257"/>
              <a:gd name="connsiteY46" fmla="*/ 107741 h 2226827"/>
              <a:gd name="connsiteX47" fmla="*/ 1291772 w 3309257"/>
              <a:gd name="connsiteY47" fmla="*/ 93227 h 2226827"/>
              <a:gd name="connsiteX48" fmla="*/ 1190172 w 3309257"/>
              <a:gd name="connsiteY48" fmla="*/ 78713 h 2226827"/>
              <a:gd name="connsiteX49" fmla="*/ 841829 w 3309257"/>
              <a:gd name="connsiteY49" fmla="*/ 93227 h 2226827"/>
              <a:gd name="connsiteX50" fmla="*/ 783772 w 3309257"/>
              <a:gd name="connsiteY50" fmla="*/ 107741 h 2226827"/>
              <a:gd name="connsiteX51" fmla="*/ 711200 w 3309257"/>
              <a:gd name="connsiteY51" fmla="*/ 209341 h 2226827"/>
              <a:gd name="connsiteX52" fmla="*/ 551543 w 3309257"/>
              <a:gd name="connsiteY52" fmla="*/ 223856 h 2226827"/>
              <a:gd name="connsiteX53" fmla="*/ 537029 w 3309257"/>
              <a:gd name="connsiteY53" fmla="*/ 267398 h 2226827"/>
              <a:gd name="connsiteX54" fmla="*/ 522515 w 3309257"/>
              <a:gd name="connsiteY54" fmla="*/ 325456 h 2226827"/>
              <a:gd name="connsiteX55" fmla="*/ 478972 w 3309257"/>
              <a:gd name="connsiteY55" fmla="*/ 354484 h 2226827"/>
              <a:gd name="connsiteX56" fmla="*/ 406400 w 3309257"/>
              <a:gd name="connsiteY56" fmla="*/ 441570 h 2226827"/>
              <a:gd name="connsiteX57" fmla="*/ 391886 w 3309257"/>
              <a:gd name="connsiteY57" fmla="*/ 485113 h 2226827"/>
              <a:gd name="connsiteX58" fmla="*/ 333829 w 3309257"/>
              <a:gd name="connsiteY58" fmla="*/ 775398 h 2226827"/>
              <a:gd name="connsiteX59" fmla="*/ 203200 w 3309257"/>
              <a:gd name="connsiteY59" fmla="*/ 789913 h 2226827"/>
              <a:gd name="connsiteX60" fmla="*/ 43543 w 3309257"/>
              <a:gd name="connsiteY60" fmla="*/ 804427 h 2226827"/>
              <a:gd name="connsiteX61" fmla="*/ 29029 w 3309257"/>
              <a:gd name="connsiteY61" fmla="*/ 920541 h 2226827"/>
              <a:gd name="connsiteX62" fmla="*/ 0 w 3309257"/>
              <a:gd name="connsiteY62" fmla="*/ 1022141 h 2226827"/>
              <a:gd name="connsiteX63" fmla="*/ 14515 w 3309257"/>
              <a:gd name="connsiteY63" fmla="*/ 1210827 h 2226827"/>
              <a:gd name="connsiteX64" fmla="*/ 29029 w 3309257"/>
              <a:gd name="connsiteY64" fmla="*/ 1268884 h 2226827"/>
              <a:gd name="connsiteX65" fmla="*/ 43543 w 3309257"/>
              <a:gd name="connsiteY65" fmla="*/ 1312427 h 2226827"/>
              <a:gd name="connsiteX66" fmla="*/ 43543 w 3309257"/>
              <a:gd name="connsiteY66" fmla="*/ 1428541 h 222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309257" h="2226827">
                <a:moveTo>
                  <a:pt x="14515" y="818941"/>
                </a:moveTo>
                <a:cubicBezTo>
                  <a:pt x="19353" y="1017303"/>
                  <a:pt x="-24834" y="1223057"/>
                  <a:pt x="29029" y="1414027"/>
                </a:cubicBezTo>
                <a:cubicBezTo>
                  <a:pt x="42423" y="1461513"/>
                  <a:pt x="125329" y="1391975"/>
                  <a:pt x="174172" y="1384998"/>
                </a:cubicBezTo>
                <a:lnTo>
                  <a:pt x="275772" y="1370484"/>
                </a:lnTo>
                <a:lnTo>
                  <a:pt x="827315" y="1384998"/>
                </a:lnTo>
                <a:cubicBezTo>
                  <a:pt x="921680" y="1389101"/>
                  <a:pt x="920910" y="1392007"/>
                  <a:pt x="986972" y="1414027"/>
                </a:cubicBezTo>
                <a:cubicBezTo>
                  <a:pt x="1023453" y="1523473"/>
                  <a:pt x="974242" y="1388567"/>
                  <a:pt x="1030515" y="1501113"/>
                </a:cubicBezTo>
                <a:cubicBezTo>
                  <a:pt x="1037357" y="1514797"/>
                  <a:pt x="1032579" y="1535763"/>
                  <a:pt x="1045029" y="1544656"/>
                </a:cubicBezTo>
                <a:cubicBezTo>
                  <a:pt x="1069928" y="1562441"/>
                  <a:pt x="1103086" y="1564008"/>
                  <a:pt x="1132115" y="1573684"/>
                </a:cubicBezTo>
                <a:lnTo>
                  <a:pt x="1175657" y="1588198"/>
                </a:lnTo>
                <a:cubicBezTo>
                  <a:pt x="1190171" y="1597874"/>
                  <a:pt x="1203598" y="1609426"/>
                  <a:pt x="1219200" y="1617227"/>
                </a:cubicBezTo>
                <a:cubicBezTo>
                  <a:pt x="1261780" y="1638517"/>
                  <a:pt x="1322323" y="1638616"/>
                  <a:pt x="1364343" y="1646256"/>
                </a:cubicBezTo>
                <a:cubicBezTo>
                  <a:pt x="1383969" y="1649824"/>
                  <a:pt x="1402589" y="1658439"/>
                  <a:pt x="1422400" y="1660770"/>
                </a:cubicBezTo>
                <a:cubicBezTo>
                  <a:pt x="1485049" y="1668140"/>
                  <a:pt x="1548191" y="1670446"/>
                  <a:pt x="1611086" y="1675284"/>
                </a:cubicBezTo>
                <a:cubicBezTo>
                  <a:pt x="1625600" y="1680122"/>
                  <a:pt x="1641899" y="1681311"/>
                  <a:pt x="1654629" y="1689798"/>
                </a:cubicBezTo>
                <a:cubicBezTo>
                  <a:pt x="1671708" y="1701184"/>
                  <a:pt x="1679813" y="1724161"/>
                  <a:pt x="1698172" y="1733341"/>
                </a:cubicBezTo>
                <a:cubicBezTo>
                  <a:pt x="1720237" y="1744374"/>
                  <a:pt x="1746810" y="1741873"/>
                  <a:pt x="1770743" y="1747856"/>
                </a:cubicBezTo>
                <a:cubicBezTo>
                  <a:pt x="1818818" y="1759875"/>
                  <a:pt x="1815258" y="1763018"/>
                  <a:pt x="1857829" y="1791398"/>
                </a:cubicBezTo>
                <a:cubicBezTo>
                  <a:pt x="1907252" y="1865534"/>
                  <a:pt x="1861785" y="1815148"/>
                  <a:pt x="1959429" y="1863970"/>
                </a:cubicBezTo>
                <a:cubicBezTo>
                  <a:pt x="2120660" y="1944585"/>
                  <a:pt x="1759973" y="1875996"/>
                  <a:pt x="2264229" y="1907513"/>
                </a:cubicBezTo>
                <a:lnTo>
                  <a:pt x="2467429" y="1922027"/>
                </a:lnTo>
                <a:cubicBezTo>
                  <a:pt x="2571063" y="1956572"/>
                  <a:pt x="2529055" y="1934083"/>
                  <a:pt x="2598057" y="1980084"/>
                </a:cubicBezTo>
                <a:cubicBezTo>
                  <a:pt x="2658910" y="2071362"/>
                  <a:pt x="2600686" y="1973451"/>
                  <a:pt x="2656115" y="2139741"/>
                </a:cubicBezTo>
                <a:cubicBezTo>
                  <a:pt x="2660953" y="2154255"/>
                  <a:pt x="2657345" y="2175693"/>
                  <a:pt x="2670629" y="2183284"/>
                </a:cubicBezTo>
                <a:cubicBezTo>
                  <a:pt x="2696181" y="2197885"/>
                  <a:pt x="2728380" y="2195451"/>
                  <a:pt x="2757715" y="2197798"/>
                </a:cubicBezTo>
                <a:cubicBezTo>
                  <a:pt x="2849473" y="2205139"/>
                  <a:pt x="2941562" y="2207475"/>
                  <a:pt x="3033486" y="2212313"/>
                </a:cubicBezTo>
                <a:cubicBezTo>
                  <a:pt x="3048000" y="2217151"/>
                  <a:pt x="3061730" y="2226827"/>
                  <a:pt x="3077029" y="2226827"/>
                </a:cubicBezTo>
                <a:cubicBezTo>
                  <a:pt x="3123768" y="2226827"/>
                  <a:pt x="3127310" y="2202205"/>
                  <a:pt x="3149600" y="2168770"/>
                </a:cubicBezTo>
                <a:cubicBezTo>
                  <a:pt x="3150677" y="2164461"/>
                  <a:pt x="3170959" y="2077031"/>
                  <a:pt x="3178629" y="2067170"/>
                </a:cubicBezTo>
                <a:cubicBezTo>
                  <a:pt x="3232163" y="1998341"/>
                  <a:pt x="3251055" y="1989858"/>
                  <a:pt x="3309257" y="1951056"/>
                </a:cubicBezTo>
                <a:cubicBezTo>
                  <a:pt x="3304419" y="1733342"/>
                  <a:pt x="3303447" y="1515507"/>
                  <a:pt x="3294743" y="1297913"/>
                </a:cubicBezTo>
                <a:cubicBezTo>
                  <a:pt x="3293757" y="1273263"/>
                  <a:pt x="3283289" y="1249820"/>
                  <a:pt x="3280229" y="1225341"/>
                </a:cubicBezTo>
                <a:cubicBezTo>
                  <a:pt x="3256708" y="1037170"/>
                  <a:pt x="3297782" y="1113784"/>
                  <a:pt x="3236686" y="1022141"/>
                </a:cubicBezTo>
                <a:cubicBezTo>
                  <a:pt x="3231848" y="901189"/>
                  <a:pt x="3250575" y="776954"/>
                  <a:pt x="3222172" y="659284"/>
                </a:cubicBezTo>
                <a:cubicBezTo>
                  <a:pt x="3213986" y="625370"/>
                  <a:pt x="3135086" y="601227"/>
                  <a:pt x="3135086" y="601227"/>
                </a:cubicBezTo>
                <a:cubicBezTo>
                  <a:pt x="3126002" y="474051"/>
                  <a:pt x="3097630" y="441882"/>
                  <a:pt x="3135086" y="354484"/>
                </a:cubicBezTo>
                <a:cubicBezTo>
                  <a:pt x="3143609" y="334597"/>
                  <a:pt x="3154439" y="315779"/>
                  <a:pt x="3164115" y="296427"/>
                </a:cubicBezTo>
                <a:cubicBezTo>
                  <a:pt x="3179401" y="235281"/>
                  <a:pt x="3193143" y="190210"/>
                  <a:pt x="3193143" y="122256"/>
                </a:cubicBezTo>
                <a:cubicBezTo>
                  <a:pt x="3193143" y="97586"/>
                  <a:pt x="3202033" y="57485"/>
                  <a:pt x="3178629" y="49684"/>
                </a:cubicBezTo>
                <a:cubicBezTo>
                  <a:pt x="3100467" y="23630"/>
                  <a:pt x="3014134" y="40008"/>
                  <a:pt x="2931886" y="35170"/>
                </a:cubicBezTo>
                <a:cubicBezTo>
                  <a:pt x="2912534" y="30332"/>
                  <a:pt x="2893505" y="23935"/>
                  <a:pt x="2873829" y="20656"/>
                </a:cubicBezTo>
                <a:cubicBezTo>
                  <a:pt x="2614900" y="-22500"/>
                  <a:pt x="2387639" y="14365"/>
                  <a:pt x="2104572" y="20656"/>
                </a:cubicBezTo>
                <a:cubicBezTo>
                  <a:pt x="2061029" y="49684"/>
                  <a:pt x="2056190" y="44846"/>
                  <a:pt x="2032000" y="93227"/>
                </a:cubicBezTo>
                <a:cubicBezTo>
                  <a:pt x="2025158" y="106911"/>
                  <a:pt x="2028304" y="125952"/>
                  <a:pt x="2017486" y="136770"/>
                </a:cubicBezTo>
                <a:cubicBezTo>
                  <a:pt x="2006668" y="147588"/>
                  <a:pt x="1988457" y="146446"/>
                  <a:pt x="1973943" y="151284"/>
                </a:cubicBezTo>
                <a:lnTo>
                  <a:pt x="1393372" y="122256"/>
                </a:lnTo>
                <a:cubicBezTo>
                  <a:pt x="1378141" y="120805"/>
                  <a:pt x="1364540" y="111944"/>
                  <a:pt x="1349829" y="107741"/>
                </a:cubicBezTo>
                <a:cubicBezTo>
                  <a:pt x="1330649" y="102261"/>
                  <a:pt x="1311398" y="96795"/>
                  <a:pt x="1291772" y="93227"/>
                </a:cubicBezTo>
                <a:cubicBezTo>
                  <a:pt x="1258113" y="87107"/>
                  <a:pt x="1224039" y="83551"/>
                  <a:pt x="1190172" y="78713"/>
                </a:cubicBezTo>
                <a:cubicBezTo>
                  <a:pt x="1074058" y="83551"/>
                  <a:pt x="957749" y="84947"/>
                  <a:pt x="841829" y="93227"/>
                </a:cubicBezTo>
                <a:cubicBezTo>
                  <a:pt x="821932" y="94648"/>
                  <a:pt x="796754" y="92595"/>
                  <a:pt x="783772" y="107741"/>
                </a:cubicBezTo>
                <a:cubicBezTo>
                  <a:pt x="716262" y="186502"/>
                  <a:pt x="800593" y="196570"/>
                  <a:pt x="711200" y="209341"/>
                </a:cubicBezTo>
                <a:cubicBezTo>
                  <a:pt x="658299" y="216898"/>
                  <a:pt x="604762" y="219018"/>
                  <a:pt x="551543" y="223856"/>
                </a:cubicBezTo>
                <a:cubicBezTo>
                  <a:pt x="546705" y="238370"/>
                  <a:pt x="541232" y="252688"/>
                  <a:pt x="537029" y="267398"/>
                </a:cubicBezTo>
                <a:cubicBezTo>
                  <a:pt x="531549" y="286579"/>
                  <a:pt x="533580" y="308858"/>
                  <a:pt x="522515" y="325456"/>
                </a:cubicBezTo>
                <a:cubicBezTo>
                  <a:pt x="512839" y="339970"/>
                  <a:pt x="492373" y="343317"/>
                  <a:pt x="478972" y="354484"/>
                </a:cubicBezTo>
                <a:cubicBezTo>
                  <a:pt x="437064" y="389407"/>
                  <a:pt x="434943" y="398757"/>
                  <a:pt x="406400" y="441570"/>
                </a:cubicBezTo>
                <a:cubicBezTo>
                  <a:pt x="401562" y="456084"/>
                  <a:pt x="393336" y="469882"/>
                  <a:pt x="391886" y="485113"/>
                </a:cubicBezTo>
                <a:cubicBezTo>
                  <a:pt x="388676" y="518821"/>
                  <a:pt x="447490" y="746983"/>
                  <a:pt x="333829" y="775398"/>
                </a:cubicBezTo>
                <a:cubicBezTo>
                  <a:pt x="291326" y="786024"/>
                  <a:pt x="246794" y="785554"/>
                  <a:pt x="203200" y="789913"/>
                </a:cubicBezTo>
                <a:lnTo>
                  <a:pt x="43543" y="804427"/>
                </a:lnTo>
                <a:cubicBezTo>
                  <a:pt x="38705" y="843132"/>
                  <a:pt x="35441" y="882066"/>
                  <a:pt x="29029" y="920541"/>
                </a:cubicBezTo>
                <a:cubicBezTo>
                  <a:pt x="22953" y="956995"/>
                  <a:pt x="11505" y="987626"/>
                  <a:pt x="0" y="1022141"/>
                </a:cubicBezTo>
                <a:cubicBezTo>
                  <a:pt x="4838" y="1085036"/>
                  <a:pt x="7144" y="1148178"/>
                  <a:pt x="14515" y="1210827"/>
                </a:cubicBezTo>
                <a:cubicBezTo>
                  <a:pt x="16846" y="1230638"/>
                  <a:pt x="23549" y="1249704"/>
                  <a:pt x="29029" y="1268884"/>
                </a:cubicBezTo>
                <a:cubicBezTo>
                  <a:pt x="33232" y="1283595"/>
                  <a:pt x="42158" y="1297190"/>
                  <a:pt x="43543" y="1312427"/>
                </a:cubicBezTo>
                <a:cubicBezTo>
                  <a:pt x="47047" y="1350973"/>
                  <a:pt x="43543" y="1389836"/>
                  <a:pt x="43543" y="1428541"/>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50800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6023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300192" y="5157192"/>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176"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13680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08416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94015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796136" y="4708557"/>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652120"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80424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360944"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16428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7164288"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504960"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8172400" y="5212613"/>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36905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236296" y="486916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07291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872909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921944" y="2452914"/>
            <a:ext cx="1539478" cy="338554"/>
          </a:xfrm>
          <a:prstGeom prst="rect">
            <a:avLst/>
          </a:prstGeom>
          <a:noFill/>
        </p:spPr>
        <p:txBody>
          <a:bodyPr wrap="square" rtlCol="0">
            <a:spAutoFit/>
          </a:bodyPr>
          <a:lstStyle/>
          <a:p>
            <a:r>
              <a:rPr lang="it-IT" b="1" dirty="0" smtClean="0">
                <a:solidFill>
                  <a:schemeClr val="bg1"/>
                </a:solidFill>
              </a:rPr>
              <a:t>montagne</a:t>
            </a:r>
            <a:endParaRPr lang="en-US" b="1" dirty="0">
              <a:solidFill>
                <a:schemeClr val="bg1"/>
              </a:solidFill>
            </a:endParaRPr>
          </a:p>
        </p:txBody>
      </p:sp>
      <p:sp>
        <p:nvSpPr>
          <p:cNvPr id="33" name="TextBox 32"/>
          <p:cNvSpPr txBox="1"/>
          <p:nvPr/>
        </p:nvSpPr>
        <p:spPr>
          <a:xfrm>
            <a:off x="5602461" y="3309328"/>
            <a:ext cx="1539478" cy="338554"/>
          </a:xfrm>
          <a:prstGeom prst="rect">
            <a:avLst/>
          </a:prstGeom>
          <a:noFill/>
        </p:spPr>
        <p:txBody>
          <a:bodyPr wrap="square" rtlCol="0">
            <a:spAutoFit/>
          </a:bodyPr>
          <a:lstStyle/>
          <a:p>
            <a:r>
              <a:rPr lang="it-IT" b="1" dirty="0" smtClean="0">
                <a:solidFill>
                  <a:schemeClr val="bg1"/>
                </a:solidFill>
              </a:rPr>
              <a:t>albero</a:t>
            </a:r>
            <a:endParaRPr lang="en-US" b="1" dirty="0">
              <a:solidFill>
                <a:schemeClr val="bg1"/>
              </a:solidFill>
            </a:endParaRPr>
          </a:p>
        </p:txBody>
      </p:sp>
      <p:sp>
        <p:nvSpPr>
          <p:cNvPr id="34" name="TextBox 33"/>
          <p:cNvSpPr txBox="1"/>
          <p:nvPr/>
        </p:nvSpPr>
        <p:spPr>
          <a:xfrm>
            <a:off x="6970613" y="3933056"/>
            <a:ext cx="1539478" cy="338554"/>
          </a:xfrm>
          <a:prstGeom prst="rect">
            <a:avLst/>
          </a:prstGeom>
          <a:noFill/>
        </p:spPr>
        <p:txBody>
          <a:bodyPr wrap="square" rtlCol="0">
            <a:spAutoFit/>
          </a:bodyPr>
          <a:lstStyle/>
          <a:p>
            <a:r>
              <a:rPr lang="it-IT" b="1" dirty="0" smtClean="0">
                <a:solidFill>
                  <a:schemeClr val="bg1"/>
                </a:solidFill>
              </a:rPr>
              <a:t>palazzo</a:t>
            </a:r>
            <a:endParaRPr lang="en-US" b="1" dirty="0">
              <a:solidFill>
                <a:schemeClr val="bg1"/>
              </a:solidFill>
            </a:endParaRPr>
          </a:p>
        </p:txBody>
      </p:sp>
      <p:sp>
        <p:nvSpPr>
          <p:cNvPr id="35" name="TextBox 34"/>
          <p:cNvSpPr txBox="1"/>
          <p:nvPr/>
        </p:nvSpPr>
        <p:spPr>
          <a:xfrm>
            <a:off x="6410749" y="2882916"/>
            <a:ext cx="1539478" cy="338554"/>
          </a:xfrm>
          <a:prstGeom prst="rect">
            <a:avLst/>
          </a:prstGeom>
          <a:noFill/>
        </p:spPr>
        <p:txBody>
          <a:bodyPr wrap="square" rtlCol="0">
            <a:spAutoFit/>
          </a:bodyPr>
          <a:lstStyle/>
          <a:p>
            <a:r>
              <a:rPr lang="it-IT" b="1" dirty="0" smtClean="0">
                <a:solidFill>
                  <a:srgbClr val="000066"/>
                </a:solidFill>
              </a:rPr>
              <a:t>palazzo</a:t>
            </a:r>
            <a:endParaRPr lang="en-US" b="1" dirty="0">
              <a:solidFill>
                <a:srgbClr val="000066"/>
              </a:solidFill>
            </a:endParaRPr>
          </a:p>
        </p:txBody>
      </p:sp>
      <p:sp>
        <p:nvSpPr>
          <p:cNvPr id="36" name="TextBox 35"/>
          <p:cNvSpPr txBox="1"/>
          <p:nvPr/>
        </p:nvSpPr>
        <p:spPr>
          <a:xfrm>
            <a:off x="5913832" y="2147616"/>
            <a:ext cx="1539478" cy="338554"/>
          </a:xfrm>
          <a:prstGeom prst="rect">
            <a:avLst/>
          </a:prstGeom>
          <a:noFill/>
        </p:spPr>
        <p:txBody>
          <a:bodyPr wrap="square" rtlCol="0">
            <a:spAutoFit/>
          </a:bodyPr>
          <a:lstStyle/>
          <a:p>
            <a:r>
              <a:rPr lang="it-IT" b="1" dirty="0" smtClean="0">
                <a:solidFill>
                  <a:srgbClr val="000066"/>
                </a:solidFill>
              </a:rPr>
              <a:t>cielo</a:t>
            </a:r>
            <a:endParaRPr lang="en-US" b="1" dirty="0">
              <a:solidFill>
                <a:srgbClr val="000066"/>
              </a:solidFill>
            </a:endParaRPr>
          </a:p>
        </p:txBody>
      </p:sp>
    </p:spTree>
    <p:extLst>
      <p:ext uri="{BB962C8B-B14F-4D97-AF65-F5344CB8AC3E}">
        <p14:creationId xmlns:p14="http://schemas.microsoft.com/office/powerpoint/2010/main" val="3573250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Riconoscimento</a:t>
            </a:r>
            <a:r>
              <a:rPr lang="en-US" sz="3600" b="1" dirty="0" smtClean="0"/>
              <a:t> </a:t>
            </a:r>
            <a:r>
              <a:rPr lang="en-US" sz="3600" b="1" dirty="0" err="1" smtClean="0"/>
              <a:t>della</a:t>
            </a:r>
            <a:r>
              <a:rPr lang="en-US" sz="3600" b="1" dirty="0" smtClean="0"/>
              <a:t> </a:t>
            </a:r>
            <a:r>
              <a:rPr lang="en-US" sz="3600" b="1" dirty="0" err="1" smtClean="0"/>
              <a:t>scena</a:t>
            </a:r>
            <a:endParaRPr lang="en-US" sz="3600" b="1" dirty="0"/>
          </a:p>
        </p:txBody>
      </p:sp>
      <p:sp>
        <p:nvSpPr>
          <p:cNvPr id="3" name="Content Placeholder 2"/>
          <p:cNvSpPr>
            <a:spLocks noGrp="1"/>
          </p:cNvSpPr>
          <p:nvPr>
            <p:ph idx="1"/>
          </p:nvPr>
        </p:nvSpPr>
        <p:spPr>
          <a:xfrm>
            <a:off x="539749" y="1412875"/>
            <a:ext cx="5120821" cy="4525963"/>
          </a:xfrm>
        </p:spPr>
        <p:txBody>
          <a:bodyPr/>
          <a:lstStyle/>
          <a:p>
            <a:r>
              <a:rPr lang="it-IT" dirty="0"/>
              <a:t>Il riconoscimento di </a:t>
            </a:r>
            <a:r>
              <a:rPr lang="it-IT" dirty="0" smtClean="0"/>
              <a:t>scene </a:t>
            </a:r>
            <a:r>
              <a:rPr lang="it-IT" dirty="0"/>
              <a:t>si può suddividere principalmente in </a:t>
            </a:r>
            <a:endParaRPr lang="en-US" dirty="0"/>
          </a:p>
          <a:p>
            <a:pPr lvl="1"/>
            <a:r>
              <a:rPr lang="en-US" sz="2400" b="1" dirty="0" err="1" smtClean="0"/>
              <a:t>Categorizzazione</a:t>
            </a:r>
            <a:r>
              <a:rPr lang="en-US" sz="2400" b="1" dirty="0" smtClean="0"/>
              <a:t> </a:t>
            </a:r>
            <a:r>
              <a:rPr lang="en-US" sz="2400" b="1" dirty="0" err="1" smtClean="0"/>
              <a:t>della</a:t>
            </a:r>
            <a:r>
              <a:rPr lang="en-US" sz="2400" b="1" dirty="0" smtClean="0"/>
              <a:t> </a:t>
            </a:r>
            <a:r>
              <a:rPr lang="en-US" sz="2400" b="1" dirty="0" err="1" smtClean="0"/>
              <a:t>scena</a:t>
            </a:r>
            <a:r>
              <a:rPr lang="en-US" sz="2400" b="1" dirty="0" smtClean="0"/>
              <a:t> (scene categorization) </a:t>
            </a:r>
            <a:r>
              <a:rPr lang="en-US" sz="2400" dirty="0" smtClean="0"/>
              <a:t>dare </a:t>
            </a:r>
            <a:r>
              <a:rPr lang="en-US" sz="2400" dirty="0" err="1" smtClean="0"/>
              <a:t>all’intera</a:t>
            </a:r>
            <a:r>
              <a:rPr lang="en-US" sz="2400" dirty="0" smtClean="0"/>
              <a:t> </a:t>
            </a:r>
            <a:r>
              <a:rPr lang="en-US" sz="2400" dirty="0" err="1" smtClean="0"/>
              <a:t>immagine</a:t>
            </a:r>
            <a:r>
              <a:rPr lang="en-US" sz="2400" dirty="0" smtClean="0"/>
              <a:t> </a:t>
            </a:r>
            <a:r>
              <a:rPr lang="en-US" sz="2400" dirty="0" err="1" smtClean="0"/>
              <a:t>un’etichetta</a:t>
            </a:r>
            <a:r>
              <a:rPr lang="en-US" sz="2400" dirty="0" smtClean="0"/>
              <a:t> </a:t>
            </a:r>
          </a:p>
          <a:p>
            <a:pPr lvl="1"/>
            <a:r>
              <a:rPr lang="it-IT" sz="2400" dirty="0" smtClean="0"/>
              <a:t>Domanda</a:t>
            </a:r>
            <a:r>
              <a:rPr lang="it-IT" sz="2400" dirty="0"/>
              <a:t>: </a:t>
            </a:r>
            <a:r>
              <a:rPr lang="it-IT" sz="2400" i="1" dirty="0" smtClean="0"/>
              <a:t>dovessi scegliere una sola parola da associare alla scena, quale le darei?</a:t>
            </a:r>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13</a:t>
            </a:fld>
            <a:endParaRPr lang="it-IT" dirty="0"/>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876256" y="2319263"/>
            <a:ext cx="1757212" cy="461665"/>
          </a:xfrm>
          <a:prstGeom prst="rect">
            <a:avLst/>
          </a:prstGeom>
          <a:noFill/>
        </p:spPr>
        <p:txBody>
          <a:bodyPr wrap="none" rtlCol="0">
            <a:spAutoFit/>
          </a:bodyPr>
          <a:lstStyle/>
          <a:p>
            <a:r>
              <a:rPr lang="it-IT" sz="2400" b="1" dirty="0" smtClean="0">
                <a:solidFill>
                  <a:srgbClr val="FFFF00"/>
                </a:solidFill>
              </a:rPr>
              <a:t>OUTDOOR</a:t>
            </a:r>
            <a:endParaRPr lang="en-US" sz="2400" b="1" dirty="0">
              <a:solidFill>
                <a:srgbClr val="FFFF00"/>
              </a:solidFill>
            </a:endParaRPr>
          </a:p>
        </p:txBody>
      </p:sp>
    </p:spTree>
    <p:extLst>
      <p:ext uri="{BB962C8B-B14F-4D97-AF65-F5344CB8AC3E}">
        <p14:creationId xmlns:p14="http://schemas.microsoft.com/office/powerpoint/2010/main" val="513956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Riconoscimento</a:t>
            </a:r>
            <a:r>
              <a:rPr lang="en-US" sz="3600" b="1" dirty="0" smtClean="0"/>
              <a:t> </a:t>
            </a:r>
            <a:r>
              <a:rPr lang="en-US" sz="3600" b="1" dirty="0" err="1" smtClean="0"/>
              <a:t>della</a:t>
            </a:r>
            <a:r>
              <a:rPr lang="en-US" sz="3600" b="1" dirty="0" smtClean="0"/>
              <a:t> </a:t>
            </a:r>
            <a:r>
              <a:rPr lang="en-US" sz="3600" b="1" dirty="0" err="1" smtClean="0"/>
              <a:t>scena</a:t>
            </a:r>
            <a:endParaRPr lang="en-US" sz="3600" b="1" dirty="0"/>
          </a:p>
        </p:txBody>
      </p:sp>
      <p:sp>
        <p:nvSpPr>
          <p:cNvPr id="3" name="Content Placeholder 2"/>
          <p:cNvSpPr>
            <a:spLocks noGrp="1"/>
          </p:cNvSpPr>
          <p:nvPr>
            <p:ph idx="1"/>
          </p:nvPr>
        </p:nvSpPr>
        <p:spPr>
          <a:xfrm>
            <a:off x="539749" y="1412875"/>
            <a:ext cx="5120821" cy="4525963"/>
          </a:xfrm>
        </p:spPr>
        <p:txBody>
          <a:bodyPr/>
          <a:lstStyle/>
          <a:p>
            <a:pPr lvl="1"/>
            <a:r>
              <a:rPr lang="en-US" sz="2400" b="1" dirty="0" err="1" smtClean="0"/>
              <a:t>Geolocalizzazione</a:t>
            </a:r>
            <a:r>
              <a:rPr lang="en-US" sz="2400" b="1" dirty="0" smtClean="0"/>
              <a:t> </a:t>
            </a:r>
            <a:r>
              <a:rPr lang="en-US" sz="2400" b="1" dirty="0" err="1" smtClean="0"/>
              <a:t>della</a:t>
            </a:r>
            <a:r>
              <a:rPr lang="en-US" sz="2400" b="1" dirty="0" smtClean="0"/>
              <a:t> </a:t>
            </a:r>
            <a:r>
              <a:rPr lang="en-US" sz="2400" b="1" dirty="0" err="1" smtClean="0"/>
              <a:t>scena</a:t>
            </a:r>
            <a:r>
              <a:rPr lang="en-US" sz="2400" b="1" dirty="0" smtClean="0"/>
              <a:t>(scene </a:t>
            </a:r>
            <a:r>
              <a:rPr lang="en-US" sz="2400" b="1" dirty="0" err="1" smtClean="0"/>
              <a:t>geolocalization</a:t>
            </a:r>
            <a:r>
              <a:rPr lang="en-US" sz="2400" b="1" dirty="0" smtClean="0"/>
              <a:t>) </a:t>
            </a:r>
            <a:r>
              <a:rPr lang="en-US" sz="2400" dirty="0" smtClean="0"/>
              <a:t>dare </a:t>
            </a:r>
            <a:r>
              <a:rPr lang="en-US" sz="2400" dirty="0" err="1" smtClean="0"/>
              <a:t>un’etichetta</a:t>
            </a:r>
            <a:r>
              <a:rPr lang="en-US" sz="2400" dirty="0" smtClean="0"/>
              <a:t> </a:t>
            </a:r>
            <a:r>
              <a:rPr lang="en-US" sz="2400" dirty="0" err="1" smtClean="0"/>
              <a:t>geografica</a:t>
            </a:r>
            <a:r>
              <a:rPr lang="en-US" sz="2400" dirty="0" smtClean="0"/>
              <a:t> </a:t>
            </a:r>
            <a:r>
              <a:rPr lang="en-US" sz="2400" dirty="0" err="1" smtClean="0"/>
              <a:t>alla</a:t>
            </a:r>
            <a:r>
              <a:rPr lang="en-US" sz="2400" dirty="0" smtClean="0"/>
              <a:t> </a:t>
            </a:r>
            <a:r>
              <a:rPr lang="en-US" sz="2400" dirty="0" err="1" smtClean="0"/>
              <a:t>scena</a:t>
            </a:r>
            <a:r>
              <a:rPr lang="en-US" sz="2400" dirty="0" smtClean="0"/>
              <a:t> </a:t>
            </a:r>
            <a:r>
              <a:rPr lang="en-US" sz="2400" dirty="0" err="1" smtClean="0"/>
              <a:t>fotografata</a:t>
            </a:r>
            <a:endParaRPr lang="en-US" sz="2400" dirty="0" smtClean="0"/>
          </a:p>
          <a:p>
            <a:pPr lvl="1"/>
            <a:r>
              <a:rPr lang="it-IT" sz="2400" dirty="0" smtClean="0"/>
              <a:t>Domanda</a:t>
            </a:r>
            <a:r>
              <a:rPr lang="it-IT" sz="2400" dirty="0"/>
              <a:t>: </a:t>
            </a:r>
            <a:r>
              <a:rPr lang="it-IT" sz="2400" i="1" dirty="0" smtClean="0"/>
              <a:t>dove mi trovo e cosa sto guardando</a:t>
            </a:r>
            <a:r>
              <a:rPr lang="it-IT" sz="2400" i="1" dirty="0" smtClean="0"/>
              <a:t>?</a:t>
            </a:r>
          </a:p>
          <a:p>
            <a:pPr lvl="1"/>
            <a:r>
              <a:rPr lang="it-IT" sz="2400" dirty="0" smtClean="0"/>
              <a:t>In interni: </a:t>
            </a:r>
            <a:r>
              <a:rPr lang="it-IT" sz="2400" b="1" i="1" dirty="0" smtClean="0"/>
              <a:t>SLAM</a:t>
            </a:r>
            <a:endParaRPr lang="it-IT" sz="2400" b="1" i="1" dirty="0" smtClean="0"/>
          </a:p>
          <a:p>
            <a:pPr marL="457200" lvl="1" indent="0">
              <a:buNone/>
            </a:pPr>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14</a:t>
            </a:fld>
            <a:endParaRPr lang="it-IT" dirty="0"/>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724128" y="2547072"/>
            <a:ext cx="3154261" cy="461665"/>
          </a:xfrm>
          <a:prstGeom prst="rect">
            <a:avLst/>
          </a:prstGeom>
          <a:noFill/>
        </p:spPr>
        <p:txBody>
          <a:bodyPr wrap="none" rtlCol="0">
            <a:spAutoFit/>
          </a:bodyPr>
          <a:lstStyle/>
          <a:p>
            <a:r>
              <a:rPr lang="it-IT" sz="2400" b="1" dirty="0" smtClean="0">
                <a:solidFill>
                  <a:srgbClr val="FFFF00"/>
                </a:solidFill>
              </a:rPr>
              <a:t>Tibet, Napala Palace</a:t>
            </a:r>
            <a:endParaRPr lang="en-US" sz="2400" b="1" dirty="0">
              <a:solidFill>
                <a:srgbClr val="FFFF00"/>
              </a:solidFill>
            </a:endParaRPr>
          </a:p>
        </p:txBody>
      </p:sp>
    </p:spTree>
    <p:extLst>
      <p:ext uri="{BB962C8B-B14F-4D97-AF65-F5344CB8AC3E}">
        <p14:creationId xmlns:p14="http://schemas.microsoft.com/office/powerpoint/2010/main" val="2560485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4834" name="Picture 2"/>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4139952" y="2852936"/>
            <a:ext cx="48101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4835" name="Picture 3"/>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3079" t="5048" b="8725"/>
          <a:stretch>
            <a:fillRect/>
          </a:stretch>
        </p:blipFill>
        <p:spPr bwMode="auto">
          <a:xfrm>
            <a:off x="323528" y="2395736"/>
            <a:ext cx="359727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4836" name="Rectangle 4"/>
          <p:cNvSpPr>
            <a:spLocks noGrp="1" noChangeArrowheads="1"/>
          </p:cNvSpPr>
          <p:nvPr>
            <p:ph type="title"/>
            <p:custDataLst>
              <p:tags r:id="rId3"/>
            </p:custDataLst>
          </p:nvPr>
        </p:nvSpPr>
        <p:spPr>
          <a:xfrm>
            <a:off x="395536" y="332656"/>
            <a:ext cx="8229600" cy="1143000"/>
          </a:xfrm>
        </p:spPr>
        <p:txBody>
          <a:bodyPr/>
          <a:lstStyle/>
          <a:p>
            <a:r>
              <a:rPr lang="en-US" sz="4000" b="1" dirty="0" err="1" smtClean="0"/>
              <a:t>Applicazioni</a:t>
            </a:r>
            <a:r>
              <a:rPr lang="en-US" sz="4000" b="1" dirty="0" smtClean="0"/>
              <a:t>: Computational Photography</a:t>
            </a:r>
            <a:endParaRPr lang="en-US" sz="4000" b="1" dirty="0"/>
          </a:p>
        </p:txBody>
      </p:sp>
    </p:spTree>
    <p:extLst>
      <p:ext uri="{BB962C8B-B14F-4D97-AF65-F5344CB8AC3E}">
        <p14:creationId xmlns:p14="http://schemas.microsoft.com/office/powerpoint/2010/main" val="10307004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3" name="Picture 3" descr="p1010172_bx"/>
          <p:cNvPicPr>
            <a:picLocks noChangeAspect="1" noChangeArrowheads="1"/>
          </p:cNvPicPr>
          <p:nvPr>
            <p:custDataLst>
              <p:tags r:id="rId1"/>
            </p:custDataLst>
          </p:nvPr>
        </p:nvPicPr>
        <p:blipFill>
          <a:blip r:embed="rId26" cstate="print">
            <a:extLst>
              <a:ext uri="{28A0092B-C50C-407E-A947-70E740481C1C}">
                <a14:useLocalDpi xmlns:a14="http://schemas.microsoft.com/office/drawing/2010/main" val="0"/>
              </a:ext>
            </a:extLst>
          </a:blip>
          <a:srcRect l="13000" t="10655" r="13000" b="14761"/>
          <a:stretch>
            <a:fillRect/>
          </a:stretch>
        </p:blipFill>
        <p:spPr bwMode="auto">
          <a:xfrm>
            <a:off x="304800" y="1622092"/>
            <a:ext cx="3429000" cy="2595563"/>
          </a:xfrm>
          <a:prstGeom prst="rect">
            <a:avLst/>
          </a:prstGeom>
          <a:noFill/>
          <a:extLst>
            <a:ext uri="{909E8E84-426E-40DD-AFC4-6F175D3DCCD1}">
              <a14:hiddenFill xmlns:a14="http://schemas.microsoft.com/office/drawing/2010/main">
                <a:solidFill>
                  <a:srgbClr val="FFFFFF"/>
                </a:solidFill>
              </a14:hiddenFill>
            </a:ext>
          </a:extLst>
        </p:spPr>
      </p:pic>
      <p:grpSp>
        <p:nvGrpSpPr>
          <p:cNvPr id="506884" name="Group 4"/>
          <p:cNvGrpSpPr>
            <a:grpSpLocks/>
          </p:cNvGrpSpPr>
          <p:nvPr>
            <p:custDataLst>
              <p:tags r:id="rId2"/>
            </p:custDataLst>
          </p:nvPr>
        </p:nvGrpSpPr>
        <p:grpSpPr bwMode="auto">
          <a:xfrm>
            <a:off x="3815041" y="1111670"/>
            <a:ext cx="2566988" cy="2946400"/>
            <a:chOff x="2702" y="825"/>
            <a:chExt cx="3033" cy="3482"/>
          </a:xfrm>
        </p:grpSpPr>
        <p:grpSp>
          <p:nvGrpSpPr>
            <p:cNvPr id="506885" name="Group 5"/>
            <p:cNvGrpSpPr>
              <a:grpSpLocks/>
            </p:cNvGrpSpPr>
            <p:nvPr/>
          </p:nvGrpSpPr>
          <p:grpSpPr bwMode="auto">
            <a:xfrm>
              <a:off x="2702" y="825"/>
              <a:ext cx="3033" cy="3482"/>
              <a:chOff x="2702" y="825"/>
              <a:chExt cx="3033" cy="3482"/>
            </a:xfrm>
          </p:grpSpPr>
          <p:grpSp>
            <p:nvGrpSpPr>
              <p:cNvPr id="506886" name="Group 6"/>
              <p:cNvGrpSpPr>
                <a:grpSpLocks/>
              </p:cNvGrpSpPr>
              <p:nvPr/>
            </p:nvGrpSpPr>
            <p:grpSpPr bwMode="auto">
              <a:xfrm>
                <a:off x="2702" y="825"/>
                <a:ext cx="3033" cy="3482"/>
                <a:chOff x="2694" y="672"/>
                <a:chExt cx="3033" cy="3482"/>
              </a:xfrm>
            </p:grpSpPr>
            <p:pic>
              <p:nvPicPr>
                <p:cNvPr id="506887" name="Picture 7" descr="p1010172_ov"/>
                <p:cNvPicPr>
                  <a:picLocks noChangeAspect="1" noChangeArrowheads="1"/>
                </p:cNvPicPr>
                <p:nvPr>
                  <p:custDataLst>
                    <p:tags r:id="rId21"/>
                  </p:custDataLst>
                </p:nvPr>
              </p:nvPicPr>
              <p:blipFill>
                <a:blip r:embed="rId27" cstate="print">
                  <a:extLst>
                    <a:ext uri="{28A0092B-C50C-407E-A947-70E740481C1C}">
                      <a14:useLocalDpi xmlns:a14="http://schemas.microsoft.com/office/drawing/2010/main" val="0"/>
                    </a:ext>
                  </a:extLst>
                </a:blip>
                <a:srcRect l="16000" t="2664" r="19000" b="1443"/>
                <a:stretch>
                  <a:fillRect/>
                </a:stretch>
              </p:blipFill>
              <p:spPr bwMode="auto">
                <a:xfrm>
                  <a:off x="2694" y="672"/>
                  <a:ext cx="3033" cy="3360"/>
                </a:xfrm>
                <a:prstGeom prst="rect">
                  <a:avLst/>
                </a:prstGeom>
                <a:noFill/>
                <a:extLst>
                  <a:ext uri="{909E8E84-426E-40DD-AFC4-6F175D3DCCD1}">
                    <a14:hiddenFill xmlns:a14="http://schemas.microsoft.com/office/drawing/2010/main">
                      <a:solidFill>
                        <a:srgbClr val="FFFFFF"/>
                      </a:solidFill>
                    </a14:hiddenFill>
                  </a:ext>
                </a:extLst>
              </p:spPr>
            </p:pic>
            <p:sp>
              <p:nvSpPr>
                <p:cNvPr id="506888" name="Text Box 8"/>
                <p:cNvSpPr txBox="1">
                  <a:spLocks noChangeArrowheads="1"/>
                </p:cNvSpPr>
                <p:nvPr>
                  <p:custDataLst>
                    <p:tags r:id="rId22"/>
                  </p:custDataLst>
                </p:nvPr>
              </p:nvSpPr>
              <p:spPr bwMode="auto">
                <a:xfrm>
                  <a:off x="3962" y="3936"/>
                  <a:ext cx="625"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sz="600">
                      <a:solidFill>
                        <a:srgbClr val="000000"/>
                      </a:solidFill>
                    </a:rPr>
                    <a:t>meters</a:t>
                  </a:r>
                </a:p>
              </p:txBody>
            </p:sp>
            <p:sp>
              <p:nvSpPr>
                <p:cNvPr id="506889" name="Text Box 9"/>
                <p:cNvSpPr txBox="1">
                  <a:spLocks noChangeArrowheads="1"/>
                </p:cNvSpPr>
                <p:nvPr>
                  <p:custDataLst>
                    <p:tags r:id="rId23"/>
                  </p:custDataLst>
                </p:nvPr>
              </p:nvSpPr>
              <p:spPr bwMode="auto">
                <a:xfrm rot="16200000">
                  <a:off x="2499" y="2149"/>
                  <a:ext cx="623"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meters</a:t>
                  </a:r>
                </a:p>
              </p:txBody>
            </p:sp>
          </p:grpSp>
          <p:sp>
            <p:nvSpPr>
              <p:cNvPr id="506890" name="Oval 10"/>
              <p:cNvSpPr>
                <a:spLocks noChangeAspect="1" noChangeArrowheads="1"/>
              </p:cNvSpPr>
              <p:nvPr>
                <p:custDataLst>
                  <p:tags r:id="rId17"/>
                </p:custDataLst>
              </p:nvPr>
            </p:nvSpPr>
            <p:spPr bwMode="auto">
              <a:xfrm>
                <a:off x="4565" y="2709"/>
                <a:ext cx="40" cy="4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1" name="Oval 11"/>
              <p:cNvSpPr>
                <a:spLocks noChangeArrowheads="1"/>
              </p:cNvSpPr>
              <p:nvPr>
                <p:custDataLst>
                  <p:tags r:id="rId18"/>
                </p:custDataLst>
              </p:nvPr>
            </p:nvSpPr>
            <p:spPr bwMode="auto">
              <a:xfrm>
                <a:off x="3908" y="2008"/>
                <a:ext cx="35" cy="35"/>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2" name="Oval 12"/>
              <p:cNvSpPr>
                <a:spLocks noChangeAspect="1" noChangeArrowheads="1"/>
              </p:cNvSpPr>
              <p:nvPr>
                <p:custDataLst>
                  <p:tags r:id="rId19"/>
                </p:custDataLst>
              </p:nvPr>
            </p:nvSpPr>
            <p:spPr bwMode="auto">
              <a:xfrm>
                <a:off x="4628" y="2709"/>
                <a:ext cx="40" cy="4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3" name="Oval 13"/>
              <p:cNvSpPr>
                <a:spLocks noChangeAspect="1" noChangeArrowheads="1"/>
              </p:cNvSpPr>
              <p:nvPr>
                <p:custDataLst>
                  <p:tags r:id="rId20"/>
                </p:custDataLst>
              </p:nvPr>
            </p:nvSpPr>
            <p:spPr bwMode="auto">
              <a:xfrm>
                <a:off x="3606" y="2323"/>
                <a:ext cx="40" cy="4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grpSp>
        <p:sp>
          <p:nvSpPr>
            <p:cNvPr id="506894" name="Text Box 14"/>
            <p:cNvSpPr txBox="1">
              <a:spLocks noChangeArrowheads="1"/>
            </p:cNvSpPr>
            <p:nvPr>
              <p:custDataLst>
                <p:tags r:id="rId9"/>
              </p:custDataLst>
            </p:nvPr>
          </p:nvSpPr>
          <p:spPr bwMode="auto">
            <a:xfrm>
              <a:off x="3025" y="2161"/>
              <a:ext cx="382"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Ped</a:t>
              </a:r>
            </a:p>
          </p:txBody>
        </p:sp>
        <p:sp>
          <p:nvSpPr>
            <p:cNvPr id="506895" name="Line 15"/>
            <p:cNvSpPr>
              <a:spLocks noChangeShapeType="1"/>
            </p:cNvSpPr>
            <p:nvPr>
              <p:custDataLst>
                <p:tags r:id="rId10"/>
              </p:custDataLst>
            </p:nvPr>
          </p:nvSpPr>
          <p:spPr bwMode="auto">
            <a:xfrm>
              <a:off x="3360" y="2256"/>
              <a:ext cx="192" cy="48"/>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6" name="Line 16"/>
            <p:cNvSpPr>
              <a:spLocks noChangeShapeType="1"/>
            </p:cNvSpPr>
            <p:nvPr>
              <p:custDataLst>
                <p:tags r:id="rId11"/>
              </p:custDataLst>
            </p:nvPr>
          </p:nvSpPr>
          <p:spPr bwMode="auto">
            <a:xfrm flipV="1">
              <a:off x="3360" y="2016"/>
              <a:ext cx="528" cy="192"/>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7" name="Text Box 17"/>
            <p:cNvSpPr txBox="1">
              <a:spLocks noChangeArrowheads="1"/>
            </p:cNvSpPr>
            <p:nvPr>
              <p:custDataLst>
                <p:tags r:id="rId12"/>
              </p:custDataLst>
            </p:nvPr>
          </p:nvSpPr>
          <p:spPr bwMode="auto">
            <a:xfrm>
              <a:off x="5159" y="2401"/>
              <a:ext cx="385"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Ped</a:t>
              </a:r>
            </a:p>
          </p:txBody>
        </p:sp>
        <p:sp>
          <p:nvSpPr>
            <p:cNvPr id="506898" name="Line 18"/>
            <p:cNvSpPr>
              <a:spLocks noChangeShapeType="1"/>
            </p:cNvSpPr>
            <p:nvPr>
              <p:custDataLst>
                <p:tags r:id="rId13"/>
              </p:custDataLst>
            </p:nvPr>
          </p:nvSpPr>
          <p:spPr bwMode="auto">
            <a:xfrm flipH="1">
              <a:off x="4704" y="2564"/>
              <a:ext cx="480" cy="144"/>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899" name="Line 19"/>
            <p:cNvSpPr>
              <a:spLocks noChangeShapeType="1"/>
            </p:cNvSpPr>
            <p:nvPr>
              <p:custDataLst>
                <p:tags r:id="rId14"/>
              </p:custDataLst>
            </p:nvPr>
          </p:nvSpPr>
          <p:spPr bwMode="auto">
            <a:xfrm flipH="1">
              <a:off x="4608" y="2496"/>
              <a:ext cx="576" cy="192"/>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06900" name="Text Box 20"/>
            <p:cNvSpPr txBox="1">
              <a:spLocks noChangeArrowheads="1"/>
            </p:cNvSpPr>
            <p:nvPr>
              <p:custDataLst>
                <p:tags r:id="rId15"/>
              </p:custDataLst>
            </p:nvPr>
          </p:nvSpPr>
          <p:spPr bwMode="auto">
            <a:xfrm>
              <a:off x="3072" y="2688"/>
              <a:ext cx="48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sz="600">
                  <a:solidFill>
                    <a:srgbClr val="000000"/>
                  </a:solidFill>
                </a:rPr>
                <a:t>Car</a:t>
              </a:r>
            </a:p>
          </p:txBody>
        </p:sp>
        <p:sp>
          <p:nvSpPr>
            <p:cNvPr id="506901" name="Line 21"/>
            <p:cNvSpPr>
              <a:spLocks noChangeShapeType="1"/>
            </p:cNvSpPr>
            <p:nvPr>
              <p:custDataLst>
                <p:tags r:id="rId16"/>
              </p:custDataLst>
            </p:nvPr>
          </p:nvSpPr>
          <p:spPr bwMode="auto">
            <a:xfrm flipV="1">
              <a:off x="3408" y="2784"/>
              <a:ext cx="144" cy="48"/>
            </a:xfrm>
            <a:prstGeom prst="line">
              <a:avLst/>
            </a:prstGeom>
            <a:noFill/>
            <a:ln w="28575">
              <a:solidFill>
                <a:srgbClr val="00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sz="2400">
                <a:solidFill>
                  <a:srgbClr val="000000"/>
                </a:solidFill>
                <a:latin typeface="Times New Roman" pitchFamily="18" charset="0"/>
              </a:endParaRPr>
            </a:p>
          </p:txBody>
        </p:sp>
      </p:grpSp>
      <p:sp>
        <p:nvSpPr>
          <p:cNvPr id="506902" name="Text Box 22"/>
          <p:cNvSpPr txBox="1">
            <a:spLocks noChangeArrowheads="1"/>
          </p:cNvSpPr>
          <p:nvPr>
            <p:custDataLst>
              <p:tags r:id="rId3"/>
            </p:custDataLst>
          </p:nvPr>
        </p:nvSpPr>
        <p:spPr bwMode="auto">
          <a:xfrm>
            <a:off x="276041" y="4204218"/>
            <a:ext cx="3733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en-US" sz="1800" b="1" dirty="0" smtClean="0">
                <a:solidFill>
                  <a:srgbClr val="000000"/>
                </a:solidFill>
              </a:rPr>
              <a:t>Lane detection</a:t>
            </a:r>
            <a:endParaRPr lang="en-US" sz="1800" b="1" dirty="0">
              <a:solidFill>
                <a:srgbClr val="000000"/>
              </a:solidFill>
            </a:endParaRPr>
          </a:p>
        </p:txBody>
      </p:sp>
      <p:pic>
        <p:nvPicPr>
          <p:cNvPr id="506903" name="Picture 23"/>
          <p:cNvPicPr>
            <a:picLocks noChangeAspect="1" noChangeArrowheads="1"/>
          </p:cNvPicPr>
          <p:nvPr>
            <p:custDataLst>
              <p:tags r:id="rId4"/>
            </p:custDataLst>
          </p:nvPr>
        </p:nvPicPr>
        <p:blipFill>
          <a:blip r:embed="rId28">
            <a:extLst>
              <a:ext uri="{28A0092B-C50C-407E-A947-70E740481C1C}">
                <a14:useLocalDpi xmlns:a14="http://schemas.microsoft.com/office/drawing/2010/main" val="0"/>
              </a:ext>
            </a:extLst>
          </a:blip>
          <a:srcRect/>
          <a:stretch>
            <a:fillRect/>
          </a:stretch>
        </p:blipFill>
        <p:spPr bwMode="auto">
          <a:xfrm>
            <a:off x="6713083" y="1315962"/>
            <a:ext cx="1800225"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6904" name="Picture 24"/>
          <p:cNvPicPr>
            <a:picLocks noChangeAspect="1" noChangeArrowheads="1"/>
          </p:cNvPicPr>
          <p:nvPr>
            <p:custDataLst>
              <p:tags r:id="rId5"/>
            </p:custDataLst>
          </p:nvPr>
        </p:nvPicPr>
        <p:blipFill>
          <a:blip r:embed="rId29">
            <a:extLst>
              <a:ext uri="{28A0092B-C50C-407E-A947-70E740481C1C}">
                <a14:useLocalDpi xmlns:a14="http://schemas.microsoft.com/office/drawing/2010/main" val="0"/>
              </a:ext>
            </a:extLst>
          </a:blip>
          <a:srcRect l="50000" t="50334"/>
          <a:stretch>
            <a:fillRect/>
          </a:stretch>
        </p:blipFill>
        <p:spPr bwMode="auto">
          <a:xfrm>
            <a:off x="3391441" y="4648838"/>
            <a:ext cx="1848802" cy="1254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6905" name="Picture 25"/>
          <p:cNvPicPr>
            <a:picLocks noChangeAspect="1" noChangeArrowheads="1"/>
          </p:cNvPicPr>
          <p:nvPr>
            <p:custDataLst>
              <p:tags r:id="rId6"/>
            </p:custDataLst>
          </p:nvPr>
        </p:nvPicPr>
        <p:blipFill>
          <a:blip r:embed="rId30">
            <a:extLst>
              <a:ext uri="{28A0092B-C50C-407E-A947-70E740481C1C}">
                <a14:useLocalDpi xmlns:a14="http://schemas.microsoft.com/office/drawing/2010/main" val="0"/>
              </a:ext>
            </a:extLst>
          </a:blip>
          <a:srcRect/>
          <a:stretch>
            <a:fillRect/>
          </a:stretch>
        </p:blipFill>
        <p:spPr bwMode="auto">
          <a:xfrm>
            <a:off x="1619672" y="4550985"/>
            <a:ext cx="1570793" cy="1450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6906" name="Rectangle 26"/>
          <p:cNvSpPr>
            <a:spLocks noChangeArrowheads="1"/>
          </p:cNvSpPr>
          <p:nvPr>
            <p:custDataLst>
              <p:tags r:id="rId7"/>
            </p:custDataLst>
          </p:nvPr>
        </p:nvSpPr>
        <p:spPr bwMode="auto">
          <a:xfrm>
            <a:off x="152400" y="1164892"/>
            <a:ext cx="36343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50000"/>
              </a:spcBef>
              <a:spcAft>
                <a:spcPct val="0"/>
              </a:spcAft>
            </a:pPr>
            <a:r>
              <a:rPr lang="en-US" sz="1800" b="1" dirty="0" err="1" smtClean="0">
                <a:solidFill>
                  <a:srgbClr val="000000"/>
                </a:solidFill>
              </a:rPr>
              <a:t>Localizzazione</a:t>
            </a:r>
            <a:r>
              <a:rPr lang="en-US" sz="1800" b="1" dirty="0" smtClean="0">
                <a:solidFill>
                  <a:srgbClr val="000000"/>
                </a:solidFill>
              </a:rPr>
              <a:t> di auto e </a:t>
            </a:r>
            <a:r>
              <a:rPr lang="en-US" sz="1800" b="1" dirty="0" err="1" smtClean="0">
                <a:solidFill>
                  <a:srgbClr val="000000"/>
                </a:solidFill>
              </a:rPr>
              <a:t>pedoni</a:t>
            </a:r>
            <a:endParaRPr lang="en-US" sz="1800" b="1" dirty="0">
              <a:solidFill>
                <a:srgbClr val="000000"/>
              </a:solidFill>
            </a:endParaRPr>
          </a:p>
        </p:txBody>
      </p:sp>
      <p:sp>
        <p:nvSpPr>
          <p:cNvPr id="506907" name="Rectangle 27"/>
          <p:cNvSpPr>
            <a:spLocks noChangeArrowheads="1"/>
          </p:cNvSpPr>
          <p:nvPr>
            <p:custDataLst>
              <p:tags r:id="rId8"/>
            </p:custDataLst>
          </p:nvPr>
        </p:nvSpPr>
        <p:spPr bwMode="auto">
          <a:xfrm>
            <a:off x="5712563" y="4165990"/>
            <a:ext cx="287655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buFontTx/>
              <a:buChar char="•"/>
            </a:pPr>
            <a:r>
              <a:rPr lang="en-US" dirty="0">
                <a:solidFill>
                  <a:srgbClr val="000000"/>
                </a:solidFill>
              </a:rPr>
              <a:t> Collision warning systems with adaptive cruise control, </a:t>
            </a:r>
          </a:p>
          <a:p>
            <a:pPr fontAlgn="base">
              <a:spcBef>
                <a:spcPct val="0"/>
              </a:spcBef>
              <a:spcAft>
                <a:spcPct val="0"/>
              </a:spcAft>
              <a:buFontTx/>
              <a:buChar char="•"/>
            </a:pPr>
            <a:r>
              <a:rPr lang="en-US" dirty="0">
                <a:solidFill>
                  <a:srgbClr val="000000"/>
                </a:solidFill>
              </a:rPr>
              <a:t> Lane departure warning systems, </a:t>
            </a:r>
          </a:p>
          <a:p>
            <a:pPr fontAlgn="base">
              <a:spcBef>
                <a:spcPct val="0"/>
              </a:spcBef>
              <a:spcAft>
                <a:spcPct val="0"/>
              </a:spcAft>
              <a:buFontTx/>
              <a:buChar char="•"/>
            </a:pPr>
            <a:r>
              <a:rPr lang="en-US" dirty="0">
                <a:solidFill>
                  <a:srgbClr val="000000"/>
                </a:solidFill>
              </a:rPr>
              <a:t> Rear object detection systems,</a:t>
            </a:r>
            <a:r>
              <a:rPr lang="en-US" b="1" dirty="0">
                <a:solidFill>
                  <a:srgbClr val="000000"/>
                </a:solidFill>
              </a:rPr>
              <a:t> </a:t>
            </a:r>
          </a:p>
        </p:txBody>
      </p:sp>
      <p:sp>
        <p:nvSpPr>
          <p:cNvPr id="2" name="Title 1"/>
          <p:cNvSpPr>
            <a:spLocks noGrp="1"/>
          </p:cNvSpPr>
          <p:nvPr>
            <p:ph type="title"/>
          </p:nvPr>
        </p:nvSpPr>
        <p:spPr/>
        <p:txBody>
          <a:bodyPr/>
          <a:lstStyle/>
          <a:p>
            <a:r>
              <a:rPr lang="it-IT" sz="4000" b="1" dirty="0" smtClean="0"/>
              <a:t>Assisted driving</a:t>
            </a:r>
            <a:endParaRPr lang="en-US" sz="4000" b="1" dirty="0"/>
          </a:p>
        </p:txBody>
      </p:sp>
      <p:sp>
        <p:nvSpPr>
          <p:cNvPr id="3" name="Rectangle 2"/>
          <p:cNvSpPr/>
          <p:nvPr/>
        </p:nvSpPr>
        <p:spPr>
          <a:xfrm>
            <a:off x="4193958" y="3873603"/>
            <a:ext cx="4572000" cy="584775"/>
          </a:xfrm>
          <a:prstGeom prst="rect">
            <a:avLst/>
          </a:prstGeom>
        </p:spPr>
        <p:txBody>
          <a:bodyPr>
            <a:spAutoFit/>
          </a:bodyPr>
          <a:lstStyle/>
          <a:p>
            <a:r>
              <a:rPr lang="en-US" dirty="0"/>
              <a:t>https://www.youtube.com/watch?v=VuHSDpfm2AU</a:t>
            </a:r>
          </a:p>
        </p:txBody>
      </p:sp>
      <p:sp>
        <p:nvSpPr>
          <p:cNvPr id="4" name="Rectangle 3"/>
          <p:cNvSpPr/>
          <p:nvPr/>
        </p:nvSpPr>
        <p:spPr>
          <a:xfrm>
            <a:off x="3458702" y="6001053"/>
            <a:ext cx="5054606" cy="338554"/>
          </a:xfrm>
          <a:prstGeom prst="rect">
            <a:avLst/>
          </a:prstGeom>
        </p:spPr>
        <p:txBody>
          <a:bodyPr wrap="square">
            <a:spAutoFit/>
          </a:bodyPr>
          <a:lstStyle/>
          <a:p>
            <a:r>
              <a:rPr lang="en-US" dirty="0"/>
              <a:t>https://www.youtube.com/watch?v=yMLBKgn9Nq8</a:t>
            </a:r>
          </a:p>
        </p:txBody>
      </p:sp>
      <p:pic>
        <p:nvPicPr>
          <p:cNvPr id="31" name="Picture 10" descr="Logo"/>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683761" y="444133"/>
            <a:ext cx="22479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95542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9" name="Picture 7">
            <a:hlinkClick r:id="rId5"/>
          </p:cNvPr>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2051720" y="1196752"/>
            <a:ext cx="5745063" cy="5050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0194" name="Rectangle 2"/>
          <p:cNvSpPr>
            <a:spLocks noGrp="1" noChangeArrowheads="1"/>
          </p:cNvSpPr>
          <p:nvPr>
            <p:ph type="title"/>
            <p:custDataLst>
              <p:tags r:id="rId2"/>
            </p:custDataLst>
          </p:nvPr>
        </p:nvSpPr>
        <p:spPr/>
        <p:txBody>
          <a:bodyPr/>
          <a:lstStyle/>
          <a:p>
            <a:r>
              <a:rPr lang="en-US" sz="4000" b="1" dirty="0" err="1" smtClean="0"/>
              <a:t>Applicazioni</a:t>
            </a:r>
            <a:r>
              <a:rPr lang="en-US" sz="4000" b="1" dirty="0" smtClean="0"/>
              <a:t>:  image retrieval</a:t>
            </a:r>
            <a:endParaRPr lang="en-US" sz="4000" b="1" dirty="0"/>
          </a:p>
        </p:txBody>
      </p:sp>
    </p:spTree>
    <p:extLst>
      <p:ext uri="{BB962C8B-B14F-4D97-AF65-F5344CB8AC3E}">
        <p14:creationId xmlns:p14="http://schemas.microsoft.com/office/powerpoint/2010/main" val="39513634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978" name="Picture 2"/>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6075363" y="762000"/>
            <a:ext cx="3068637" cy="4038600"/>
          </a:xfrm>
          <a:prstGeom prst="rect">
            <a:avLst/>
          </a:prstGeom>
          <a:noFill/>
          <a:extLst>
            <a:ext uri="{909E8E84-426E-40DD-AFC4-6F175D3DCCD1}">
              <a14:hiddenFill xmlns:a14="http://schemas.microsoft.com/office/drawing/2010/main">
                <a:solidFill>
                  <a:srgbClr val="FFFFFF"/>
                </a:solidFill>
              </a14:hiddenFill>
            </a:ext>
          </a:extLst>
        </p:spPr>
      </p:pic>
      <p:pic>
        <p:nvPicPr>
          <p:cNvPr id="510979" name="Picture 3"/>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0" y="1295400"/>
            <a:ext cx="33020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510980" name="Picture 4"/>
          <p:cNvPicPr>
            <a:picLocks noChangeAspect="1" noChangeArrowheads="1"/>
          </p:cNvPicPr>
          <p:nvPr>
            <p:custDataLst>
              <p:tags r:id="rId3"/>
            </p:custDataLst>
          </p:nvPr>
        </p:nvPicPr>
        <p:blipFill>
          <a:blip r:embed="rId9">
            <a:lum bright="-12000" contrast="6000"/>
            <a:extLst>
              <a:ext uri="{28A0092B-C50C-407E-A947-70E740481C1C}">
                <a14:useLocalDpi xmlns:a14="http://schemas.microsoft.com/office/drawing/2010/main" val="0"/>
              </a:ext>
            </a:extLst>
          </a:blip>
          <a:srcRect/>
          <a:stretch>
            <a:fillRect/>
          </a:stretch>
        </p:blipFill>
        <p:spPr bwMode="auto">
          <a:xfrm>
            <a:off x="3200400" y="2819400"/>
            <a:ext cx="3028950" cy="4038600"/>
          </a:xfrm>
          <a:prstGeom prst="rect">
            <a:avLst/>
          </a:prstGeom>
          <a:noFill/>
          <a:extLst>
            <a:ext uri="{909E8E84-426E-40DD-AFC4-6F175D3DCCD1}">
              <a14:hiddenFill xmlns:a14="http://schemas.microsoft.com/office/drawing/2010/main">
                <a:solidFill>
                  <a:srgbClr val="FFFFFF"/>
                </a:solidFill>
              </a14:hiddenFill>
            </a:ext>
          </a:extLst>
        </p:spPr>
      </p:pic>
      <p:sp>
        <p:nvSpPr>
          <p:cNvPr id="510982" name="Text Box 6"/>
          <p:cNvSpPr txBox="1">
            <a:spLocks noChangeArrowheads="1"/>
          </p:cNvSpPr>
          <p:nvPr>
            <p:custDataLst>
              <p:tags r:id="rId4"/>
            </p:custDataLst>
          </p:nvPr>
        </p:nvSpPr>
        <p:spPr bwMode="auto">
          <a:xfrm>
            <a:off x="307975" y="5517232"/>
            <a:ext cx="2686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000000"/>
                </a:solidFill>
              </a:rPr>
              <a:t>Michelangelo 1475-1564</a:t>
            </a:r>
          </a:p>
        </p:txBody>
      </p:sp>
      <p:sp>
        <p:nvSpPr>
          <p:cNvPr id="9"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variazioni</a:t>
            </a:r>
            <a:r>
              <a:rPr lang="en-US" sz="3600" b="1" kern="0" dirty="0" smtClean="0"/>
              <a:t> di </a:t>
            </a:r>
            <a:r>
              <a:rPr lang="en-US" sz="3600" b="1" kern="0" dirty="0" err="1" smtClean="0"/>
              <a:t>posa</a:t>
            </a:r>
            <a:endParaRPr lang="en-US" sz="3600" b="1" kern="0" dirty="0"/>
          </a:p>
        </p:txBody>
      </p:sp>
    </p:spTree>
    <p:extLst>
      <p:ext uri="{BB962C8B-B14F-4D97-AF65-F5344CB8AC3E}">
        <p14:creationId xmlns:p14="http://schemas.microsoft.com/office/powerpoint/2010/main" val="2880513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02" name="Picture 2"/>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1138238" y="1066800"/>
            <a:ext cx="3052762" cy="486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03" name="Picture 3"/>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4643438" y="1066800"/>
            <a:ext cx="3433762"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05" name="Text Box 5"/>
          <p:cNvSpPr txBox="1">
            <a:spLocks noChangeArrowheads="1"/>
          </p:cNvSpPr>
          <p:nvPr>
            <p:custDataLst>
              <p:tags r:id="rId3"/>
            </p:custDataLst>
          </p:nvPr>
        </p:nvSpPr>
        <p:spPr bwMode="auto">
          <a:xfrm>
            <a:off x="6996113" y="6521450"/>
            <a:ext cx="21478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sz="1600">
                <a:solidFill>
                  <a:srgbClr val="FFCC99"/>
                </a:solidFill>
              </a:rPr>
              <a:t>slide credit: S. Ullman</a:t>
            </a:r>
          </a:p>
        </p:txBody>
      </p:sp>
      <p:sp>
        <p:nvSpPr>
          <p:cNvPr id="6"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200" b="1" kern="0" dirty="0" smtClean="0"/>
              <a:t>Challenges: </a:t>
            </a:r>
            <a:r>
              <a:rPr lang="en-US" sz="3200" b="1" kern="0" dirty="0" err="1" smtClean="0"/>
              <a:t>variazioni</a:t>
            </a:r>
            <a:r>
              <a:rPr lang="en-US" sz="3200" b="1" kern="0" dirty="0" smtClean="0"/>
              <a:t> di </a:t>
            </a:r>
            <a:r>
              <a:rPr lang="en-US" sz="3200" b="1" kern="0" dirty="0" err="1" smtClean="0"/>
              <a:t>illuminazione</a:t>
            </a:r>
            <a:endParaRPr lang="en-US" sz="3200" b="1" kern="0" dirty="0"/>
          </a:p>
        </p:txBody>
      </p:sp>
    </p:spTree>
    <p:extLst>
      <p:ext uri="{BB962C8B-B14F-4D97-AF65-F5344CB8AC3E}">
        <p14:creationId xmlns:p14="http://schemas.microsoft.com/office/powerpoint/2010/main" val="3062075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691680" y="3342725"/>
            <a:ext cx="6363583" cy="1478363"/>
            <a:chOff x="1691680" y="3342725"/>
            <a:chExt cx="6363583" cy="1478363"/>
          </a:xfrm>
        </p:grpSpPr>
        <p:pic>
          <p:nvPicPr>
            <p:cNvPr id="294914" name="Picture 2" descr="http://www.clipartbest.com/cliparts/dT8/5Bo/dT85Bo56c.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3356991"/>
              <a:ext cx="1464097" cy="1464097"/>
            </a:xfrm>
            <a:prstGeom prst="rect">
              <a:avLst/>
            </a:prstGeom>
            <a:noFill/>
            <a:extLst>
              <a:ext uri="{909E8E84-426E-40DD-AFC4-6F175D3DCCD1}">
                <a14:hiddenFill xmlns:a14="http://schemas.microsoft.com/office/drawing/2010/main">
                  <a:solidFill>
                    <a:srgbClr val="FFFFFF"/>
                  </a:solidFill>
                </a14:hiddenFill>
              </a:ext>
            </a:extLst>
          </p:spPr>
        </p:pic>
        <p:pic>
          <p:nvPicPr>
            <p:cNvPr id="294916" name="Picture 4" descr="http://images.quebarato.com.br/T440x/bicicleta+em+madeira+radelo+santo+andre+sp+brasil__3AFDFC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3044" y="3342725"/>
              <a:ext cx="1952126" cy="1464096"/>
            </a:xfrm>
            <a:prstGeom prst="rect">
              <a:avLst/>
            </a:prstGeom>
            <a:noFill/>
            <a:extLst>
              <a:ext uri="{909E8E84-426E-40DD-AFC4-6F175D3DCCD1}">
                <a14:hiddenFill xmlns:a14="http://schemas.microsoft.com/office/drawing/2010/main">
                  <a:solidFill>
                    <a:srgbClr val="FFFFFF"/>
                  </a:solidFill>
                </a14:hiddenFill>
              </a:ext>
            </a:extLst>
          </p:spPr>
        </p:pic>
        <p:pic>
          <p:nvPicPr>
            <p:cNvPr id="294918" name="Picture 6" descr="https://encrypted-tbn2.gstatic.com/images?q=tbn:ANd9GcT6MKhq8P7fiYBOzZV0EJ2Z326HGI6tcdeHjKfp6N2-o2e4uUl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3894" y="3356991"/>
              <a:ext cx="1306338" cy="1306338"/>
            </a:xfrm>
            <a:prstGeom prst="rect">
              <a:avLst/>
            </a:prstGeom>
            <a:noFill/>
            <a:extLst>
              <a:ext uri="{909E8E84-426E-40DD-AFC4-6F175D3DCCD1}">
                <a14:hiddenFill xmlns:a14="http://schemas.microsoft.com/office/drawing/2010/main">
                  <a:solidFill>
                    <a:srgbClr val="FFFFFF"/>
                  </a:solidFill>
                </a14:hiddenFill>
              </a:ext>
            </a:extLst>
          </p:spPr>
        </p:pic>
        <p:pic>
          <p:nvPicPr>
            <p:cNvPr id="294920" name="Picture 8" descr="http://www.ediciclo.it/blog/wp-content/uploads/2011/02/bici-depoc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3495" y="3356991"/>
              <a:ext cx="1301768" cy="1215658"/>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Content Placeholder 2"/>
          <p:cNvSpPr>
            <a:spLocks noGrp="1"/>
          </p:cNvSpPr>
          <p:nvPr>
            <p:ph idx="1"/>
          </p:nvPr>
        </p:nvSpPr>
        <p:spPr/>
        <p:txBody>
          <a:bodyPr/>
          <a:lstStyle/>
          <a:p>
            <a:r>
              <a:rPr lang="en-US" dirty="0" smtClean="0"/>
              <a:t>Area di </a:t>
            </a:r>
            <a:r>
              <a:rPr lang="en-US" dirty="0" err="1" smtClean="0"/>
              <a:t>ricerca</a:t>
            </a:r>
            <a:r>
              <a:rPr lang="en-US" dirty="0" smtClean="0"/>
              <a:t> </a:t>
            </a:r>
            <a:r>
              <a:rPr lang="en-US" dirty="0" err="1" smtClean="0"/>
              <a:t>primaria</a:t>
            </a:r>
            <a:r>
              <a:rPr lang="en-US" dirty="0" smtClean="0"/>
              <a:t> </a:t>
            </a:r>
            <a:r>
              <a:rPr lang="en-US" dirty="0" err="1" smtClean="0"/>
              <a:t>nella</a:t>
            </a:r>
            <a:r>
              <a:rPr lang="en-US" dirty="0" smtClean="0"/>
              <a:t> computer vision, largamente </a:t>
            </a:r>
            <a:r>
              <a:rPr lang="en-US" dirty="0" err="1" smtClean="0"/>
              <a:t>focalizzata</a:t>
            </a:r>
            <a:r>
              <a:rPr lang="en-US" dirty="0" smtClean="0"/>
              <a:t> </a:t>
            </a:r>
            <a:r>
              <a:rPr lang="en-US" dirty="0" err="1" smtClean="0"/>
              <a:t>sulle</a:t>
            </a:r>
            <a:r>
              <a:rPr lang="en-US" dirty="0" smtClean="0"/>
              <a:t> </a:t>
            </a:r>
            <a:r>
              <a:rPr lang="it-IT" dirty="0" smtClean="0"/>
              <a:t>«</a:t>
            </a:r>
            <a:r>
              <a:rPr lang="it-IT" i="1" dirty="0" smtClean="0"/>
              <a:t>categorie</a:t>
            </a:r>
            <a:r>
              <a:rPr lang="it-IT" dirty="0" smtClean="0"/>
              <a:t>» anziché su oggetti specifici</a:t>
            </a:r>
          </a:p>
          <a:p>
            <a:pPr lvl="1"/>
            <a:r>
              <a:rPr lang="en-US" dirty="0" smtClean="0"/>
              <a:t>Per </a:t>
            </a:r>
            <a:r>
              <a:rPr lang="en-US" dirty="0" err="1" smtClean="0"/>
              <a:t>esempio</a:t>
            </a:r>
            <a:r>
              <a:rPr lang="en-US" dirty="0" smtClean="0"/>
              <a:t>, </a:t>
            </a:r>
            <a:r>
              <a:rPr lang="en-US" dirty="0" err="1" smtClean="0"/>
              <a:t>bicicletta</a:t>
            </a:r>
            <a:endParaRPr lang="en-US" dirty="0" smtClean="0"/>
          </a:p>
          <a:p>
            <a:pPr lvl="1"/>
            <a:endParaRPr lang="en-US" dirty="0"/>
          </a:p>
          <a:p>
            <a:pPr lvl="1"/>
            <a:endParaRPr lang="en-US" dirty="0" smtClean="0"/>
          </a:p>
          <a:p>
            <a:pPr lvl="1"/>
            <a:endParaRPr lang="en-US" dirty="0" smtClean="0"/>
          </a:p>
          <a:p>
            <a:pPr lvl="1"/>
            <a:r>
              <a:rPr lang="en-US" dirty="0" err="1" smtClean="0"/>
              <a:t>Esiste</a:t>
            </a:r>
            <a:r>
              <a:rPr lang="en-US" dirty="0" smtClean="0"/>
              <a:t> </a:t>
            </a:r>
            <a:r>
              <a:rPr lang="en-US" dirty="0" err="1" smtClean="0"/>
              <a:t>il</a:t>
            </a:r>
            <a:r>
              <a:rPr lang="en-US" dirty="0" smtClean="0"/>
              <a:t> </a:t>
            </a:r>
            <a:r>
              <a:rPr lang="en-US" dirty="0" err="1" smtClean="0"/>
              <a:t>problema</a:t>
            </a:r>
            <a:r>
              <a:rPr lang="en-US" dirty="0" smtClean="0"/>
              <a:t> di </a:t>
            </a:r>
            <a:r>
              <a:rPr lang="en-US" dirty="0" err="1" smtClean="0"/>
              <a:t>cosa</a:t>
            </a:r>
            <a:r>
              <a:rPr lang="en-US" dirty="0"/>
              <a:t> </a:t>
            </a:r>
            <a:r>
              <a:rPr lang="en-US" dirty="0" err="1" smtClean="0"/>
              <a:t>sia</a:t>
            </a:r>
            <a:r>
              <a:rPr lang="en-US" dirty="0" smtClean="0"/>
              <a:t> </a:t>
            </a:r>
            <a:r>
              <a:rPr lang="en-US" dirty="0" err="1" smtClean="0"/>
              <a:t>una</a:t>
            </a:r>
            <a:r>
              <a:rPr lang="en-US" dirty="0" smtClean="0"/>
              <a:t> </a:t>
            </a:r>
            <a:r>
              <a:rPr lang="en-US" dirty="0" err="1" smtClean="0"/>
              <a:t>categoria</a:t>
            </a:r>
            <a:r>
              <a:rPr lang="en-US" dirty="0" smtClean="0"/>
              <a:t>, a </a:t>
            </a:r>
            <a:r>
              <a:rPr lang="en-US" dirty="0" err="1" smtClean="0"/>
              <a:t>livello</a:t>
            </a:r>
            <a:r>
              <a:rPr lang="en-US" dirty="0" smtClean="0"/>
              <a:t> </a:t>
            </a:r>
            <a:r>
              <a:rPr lang="en-US" dirty="0" err="1" smtClean="0"/>
              <a:t>semantico</a:t>
            </a:r>
            <a:endParaRPr lang="en-US" dirty="0" smtClean="0"/>
          </a:p>
        </p:txBody>
      </p:sp>
      <p:sp>
        <p:nvSpPr>
          <p:cNvPr id="2" name="Title 1"/>
          <p:cNvSpPr>
            <a:spLocks noGrp="1"/>
          </p:cNvSpPr>
          <p:nvPr>
            <p:ph type="title"/>
          </p:nvPr>
        </p:nvSpPr>
        <p:spPr/>
        <p:txBody>
          <a:bodyPr/>
          <a:lstStyle/>
          <a:p>
            <a:r>
              <a:rPr lang="en-US" sz="3600" b="1" dirty="0" err="1" smtClean="0"/>
              <a:t>Riconoscimento</a:t>
            </a:r>
            <a:r>
              <a:rPr lang="en-US" sz="3600" b="1" dirty="0" smtClean="0"/>
              <a:t> di (</a:t>
            </a:r>
            <a:r>
              <a:rPr lang="en-US" sz="3600" b="1" dirty="0" err="1" smtClean="0"/>
              <a:t>categorie</a:t>
            </a:r>
            <a:r>
              <a:rPr lang="en-US" sz="3600" b="1" dirty="0" smtClean="0"/>
              <a:t> di) </a:t>
            </a:r>
            <a:r>
              <a:rPr lang="en-US" sz="3600" b="1" dirty="0" err="1" smtClean="0"/>
              <a:t>oggetti</a:t>
            </a:r>
            <a:r>
              <a:rPr lang="en-US" sz="3600" b="1" dirty="0" smtClean="0"/>
              <a:t> – </a:t>
            </a:r>
            <a:r>
              <a:rPr lang="en-US" sz="3600" b="1" i="1" dirty="0" smtClean="0"/>
              <a:t>object recognition</a:t>
            </a:r>
            <a:endParaRPr lang="en-US" sz="3600" i="1"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a:t>
            </a:fld>
            <a:endParaRPr lang="it-IT"/>
          </a:p>
        </p:txBody>
      </p:sp>
    </p:spTree>
    <p:extLst>
      <p:ext uri="{BB962C8B-B14F-4D97-AF65-F5344CB8AC3E}">
        <p14:creationId xmlns:p14="http://schemas.microsoft.com/office/powerpoint/2010/main" val="17559132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6" name="Picture 2"/>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l="3540" t="9630" r="3093" b="8888"/>
          <a:stretch>
            <a:fillRect/>
          </a:stretch>
        </p:blipFill>
        <p:spPr bwMode="auto">
          <a:xfrm>
            <a:off x="2625906" y="1124744"/>
            <a:ext cx="4349193" cy="5229200"/>
          </a:xfrm>
          <a:prstGeom prst="rect">
            <a:avLst/>
          </a:prstGeom>
          <a:noFill/>
          <a:extLst>
            <a:ext uri="{909E8E84-426E-40DD-AFC4-6F175D3DCCD1}">
              <a14:hiddenFill xmlns:a14="http://schemas.microsoft.com/office/drawing/2010/main">
                <a:solidFill>
                  <a:srgbClr val="FFFFFF"/>
                </a:solidFill>
              </a14:hiddenFill>
            </a:ext>
          </a:extLst>
        </p:spPr>
      </p:pic>
      <p:sp>
        <p:nvSpPr>
          <p:cNvPr id="513028" name="Text Box 4"/>
          <p:cNvSpPr txBox="1">
            <a:spLocks noChangeArrowheads="1"/>
          </p:cNvSpPr>
          <p:nvPr>
            <p:custDataLst>
              <p:tags r:id="rId2"/>
            </p:custDataLst>
          </p:nvPr>
        </p:nvSpPr>
        <p:spPr bwMode="auto">
          <a:xfrm>
            <a:off x="457200" y="5589240"/>
            <a:ext cx="1708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B83D00"/>
                </a:solidFill>
              </a:rPr>
              <a:t>Magritte, 1957 </a:t>
            </a: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occlusioni</a:t>
            </a:r>
            <a:endParaRPr lang="en-US" sz="3600" b="1" kern="0" dirty="0"/>
          </a:p>
        </p:txBody>
      </p:sp>
    </p:spTree>
    <p:extLst>
      <p:ext uri="{BB962C8B-B14F-4D97-AF65-F5344CB8AC3E}">
        <p14:creationId xmlns:p14="http://schemas.microsoft.com/office/powerpoint/2010/main" val="987809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1" name="Rectangle 3"/>
          <p:cNvSpPr>
            <a:spLocks noChangeArrowheads="1"/>
          </p:cNvSpPr>
          <p:nvPr>
            <p:custDataLst>
              <p:tags r:id="rId1"/>
            </p:custDataLst>
          </p:nvPr>
        </p:nvSpPr>
        <p:spPr bwMode="auto">
          <a:xfrm>
            <a:off x="2057400" y="61913"/>
            <a:ext cx="1981200" cy="762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2400">
              <a:solidFill>
                <a:srgbClr val="000000"/>
              </a:solidFill>
              <a:latin typeface="Times New Roman" pitchFamily="18" charset="0"/>
            </a:endParaRP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variazioni</a:t>
            </a:r>
            <a:r>
              <a:rPr lang="en-US" sz="3600" b="1" kern="0" dirty="0" smtClean="0"/>
              <a:t> di </a:t>
            </a:r>
            <a:r>
              <a:rPr lang="en-US" sz="3600" b="1" kern="0" dirty="0" err="1" smtClean="0"/>
              <a:t>scala</a:t>
            </a:r>
            <a:endParaRPr lang="en-US" sz="3600" b="1" kern="0" dirty="0"/>
          </a:p>
        </p:txBody>
      </p:sp>
      <p:grpSp>
        <p:nvGrpSpPr>
          <p:cNvPr id="3" name="Group 2"/>
          <p:cNvGrpSpPr/>
          <p:nvPr/>
        </p:nvGrpSpPr>
        <p:grpSpPr>
          <a:xfrm>
            <a:off x="2699792" y="1052735"/>
            <a:ext cx="3725426" cy="5729063"/>
            <a:chOff x="2699792" y="1052735"/>
            <a:chExt cx="3725426" cy="5729063"/>
          </a:xfrm>
        </p:grpSpPr>
        <p:pic>
          <p:nvPicPr>
            <p:cNvPr id="514050" name="Picture 2"/>
            <p:cNvPicPr>
              <a:picLocks noChangeAspect="1" noChangeArrowheads="1"/>
            </p:cNvPicPr>
            <p:nvPr>
              <p:custDataLst>
                <p:tags r:id="rId2"/>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0348" t="5618" r="28346" b="999"/>
            <a:stretch>
              <a:fillRect/>
            </a:stretch>
          </p:blipFill>
          <p:spPr bwMode="auto">
            <a:xfrm>
              <a:off x="3048000" y="1052735"/>
              <a:ext cx="3377218" cy="57290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699792" y="1052735"/>
              <a:ext cx="1512168" cy="10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303856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5074" name="Picture 2"/>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0" y="1243013"/>
            <a:ext cx="9144000" cy="4471987"/>
          </a:xfrm>
          <a:prstGeom prst="rect">
            <a:avLst/>
          </a:prstGeom>
          <a:noFill/>
          <a:extLst>
            <a:ext uri="{909E8E84-426E-40DD-AFC4-6F175D3DCCD1}">
              <a14:hiddenFill xmlns:a14="http://schemas.microsoft.com/office/drawing/2010/main">
                <a:solidFill>
                  <a:srgbClr val="FFFFFF"/>
                </a:solidFill>
              </a14:hiddenFill>
            </a:ext>
          </a:extLst>
        </p:spPr>
      </p:pic>
      <p:sp>
        <p:nvSpPr>
          <p:cNvPr id="515076" name="Text Box 4"/>
          <p:cNvSpPr txBox="1">
            <a:spLocks noChangeArrowheads="1"/>
          </p:cNvSpPr>
          <p:nvPr>
            <p:custDataLst>
              <p:tags r:id="rId2"/>
            </p:custDataLst>
          </p:nvPr>
        </p:nvSpPr>
        <p:spPr bwMode="auto">
          <a:xfrm>
            <a:off x="6948264" y="5718402"/>
            <a:ext cx="200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000000"/>
                </a:solidFill>
              </a:rPr>
              <a:t>Xu, </a:t>
            </a:r>
            <a:r>
              <a:rPr lang="en-US" dirty="0" err="1">
                <a:solidFill>
                  <a:srgbClr val="000000"/>
                </a:solidFill>
              </a:rPr>
              <a:t>Beihong</a:t>
            </a:r>
            <a:r>
              <a:rPr lang="en-US" dirty="0">
                <a:solidFill>
                  <a:srgbClr val="000000"/>
                </a:solidFill>
              </a:rPr>
              <a:t> 1943</a:t>
            </a: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deformazioni</a:t>
            </a:r>
            <a:endParaRPr lang="en-US" sz="3600" b="1" kern="0" dirty="0"/>
          </a:p>
        </p:txBody>
      </p:sp>
    </p:spTree>
    <p:extLst>
      <p:ext uri="{BB962C8B-B14F-4D97-AF65-F5344CB8AC3E}">
        <p14:creationId xmlns:p14="http://schemas.microsoft.com/office/powerpoint/2010/main" val="21280992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098" name="Picture 2"/>
          <p:cNvPicPr>
            <a:picLocks noChangeAspect="1" noChangeArrowheads="1"/>
          </p:cNvPicPr>
          <p:nvPr>
            <p:custDataLst>
              <p:tags r:id="rId1"/>
            </p:custDataLst>
          </p:nvPr>
        </p:nvPicPr>
        <p:blipFill>
          <a:blip r:embed="rId5">
            <a:lum contrast="24000"/>
            <a:extLst>
              <a:ext uri="{28A0092B-C50C-407E-A947-70E740481C1C}">
                <a14:useLocalDpi xmlns:a14="http://schemas.microsoft.com/office/drawing/2010/main" val="0"/>
              </a:ext>
            </a:extLst>
          </a:blip>
          <a:srcRect/>
          <a:stretch>
            <a:fillRect/>
          </a:stretch>
        </p:blipFill>
        <p:spPr bwMode="auto">
          <a:xfrm>
            <a:off x="2627784" y="1196752"/>
            <a:ext cx="5361961" cy="5112568"/>
          </a:xfrm>
          <a:prstGeom prst="rect">
            <a:avLst/>
          </a:prstGeom>
          <a:noFill/>
          <a:extLst>
            <a:ext uri="{909E8E84-426E-40DD-AFC4-6F175D3DCCD1}">
              <a14:hiddenFill xmlns:a14="http://schemas.microsoft.com/office/drawing/2010/main">
                <a:solidFill>
                  <a:srgbClr val="FFFFFF"/>
                </a:solidFill>
              </a14:hiddenFill>
            </a:ext>
          </a:extLst>
        </p:spPr>
      </p:pic>
      <p:sp>
        <p:nvSpPr>
          <p:cNvPr id="516100" name="Text Box 4"/>
          <p:cNvSpPr txBox="1">
            <a:spLocks noChangeArrowheads="1"/>
          </p:cNvSpPr>
          <p:nvPr>
            <p:custDataLst>
              <p:tags r:id="rId2"/>
            </p:custDataLst>
          </p:nvPr>
        </p:nvSpPr>
        <p:spPr bwMode="auto">
          <a:xfrm>
            <a:off x="971600" y="5589240"/>
            <a:ext cx="132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dirty="0">
                <a:solidFill>
                  <a:srgbClr val="FF0505"/>
                </a:solidFill>
              </a:rPr>
              <a:t>Klimt, 1913</a:t>
            </a:r>
          </a:p>
        </p:txBody>
      </p:sp>
      <p:sp>
        <p:nvSpPr>
          <p:cNvPr id="5"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clutter</a:t>
            </a:r>
            <a:endParaRPr lang="en-US" sz="3600" b="1" kern="0" dirty="0"/>
          </a:p>
        </p:txBody>
      </p:sp>
    </p:spTree>
    <p:extLst>
      <p:ext uri="{BB962C8B-B14F-4D97-AF65-F5344CB8AC3E}">
        <p14:creationId xmlns:p14="http://schemas.microsoft.com/office/powerpoint/2010/main" val="2908284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9171" name="Picture 3"/>
          <p:cNvPicPr>
            <a:picLocks noChangeAspect="1" noChangeArrowheads="1"/>
          </p:cNvPicPr>
          <p:nvPr>
            <p:custDataLst>
              <p:tags r:id="rId1"/>
            </p:custDataLst>
          </p:nvPr>
        </p:nvPicPr>
        <p:blipFill>
          <a:blip r:embed="rId9" cstate="print">
            <a:extLst>
              <a:ext uri="{28A0092B-C50C-407E-A947-70E740481C1C}">
                <a14:useLocalDpi xmlns:a14="http://schemas.microsoft.com/office/drawing/2010/main" val="0"/>
              </a:ext>
            </a:extLst>
          </a:blip>
          <a:srcRect l="8571" t="3438" r="8571"/>
          <a:stretch>
            <a:fillRect/>
          </a:stretch>
        </p:blipFill>
        <p:spPr bwMode="auto">
          <a:xfrm>
            <a:off x="3200400" y="1447800"/>
            <a:ext cx="2286000" cy="2212975"/>
          </a:xfrm>
          <a:prstGeom prst="rect">
            <a:avLst/>
          </a:prstGeom>
          <a:noFill/>
          <a:extLst>
            <a:ext uri="{909E8E84-426E-40DD-AFC4-6F175D3DCCD1}">
              <a14:hiddenFill xmlns:a14="http://schemas.microsoft.com/office/drawing/2010/main">
                <a:solidFill>
                  <a:srgbClr val="FFFFFF"/>
                </a:solidFill>
              </a14:hiddenFill>
            </a:ext>
          </a:extLst>
        </p:spPr>
      </p:pic>
      <p:pic>
        <p:nvPicPr>
          <p:cNvPr id="519172" name="Picture 4"/>
          <p:cNvPicPr>
            <a:picLocks noChangeAspect="1" noChangeArrowheads="1"/>
          </p:cNvPicPr>
          <p:nvPr>
            <p:custDataLst>
              <p:tags r:id="rId2"/>
            </p:custDataLst>
          </p:nvPr>
        </p:nvPicPr>
        <p:blipFill>
          <a:blip r:embed="rId10">
            <a:extLst>
              <a:ext uri="{28A0092B-C50C-407E-A947-70E740481C1C}">
                <a14:useLocalDpi xmlns:a14="http://schemas.microsoft.com/office/drawing/2010/main" val="0"/>
              </a:ext>
            </a:extLst>
          </a:blip>
          <a:srcRect t="10989" b="9891"/>
          <a:stretch>
            <a:fillRect/>
          </a:stretch>
        </p:blipFill>
        <p:spPr bwMode="auto">
          <a:xfrm>
            <a:off x="533400" y="4106863"/>
            <a:ext cx="18542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519173" name="Picture 5"/>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5638800" y="1219200"/>
            <a:ext cx="328612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519174" name="Picture 6"/>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rcRect/>
          <a:stretch>
            <a:fillRect/>
          </a:stretch>
        </p:blipFill>
        <p:spPr bwMode="auto">
          <a:xfrm>
            <a:off x="381000" y="1219200"/>
            <a:ext cx="2241550" cy="2447925"/>
          </a:xfrm>
          <a:prstGeom prst="rect">
            <a:avLst/>
          </a:prstGeom>
          <a:noFill/>
          <a:extLst>
            <a:ext uri="{909E8E84-426E-40DD-AFC4-6F175D3DCCD1}">
              <a14:hiddenFill xmlns:a14="http://schemas.microsoft.com/office/drawing/2010/main">
                <a:solidFill>
                  <a:srgbClr val="FFFFFF"/>
                </a:solidFill>
              </a14:hiddenFill>
            </a:ext>
          </a:extLst>
        </p:spPr>
      </p:pic>
      <p:pic>
        <p:nvPicPr>
          <p:cNvPr id="519175" name="Picture 7" descr="Wagner in Leisure"/>
          <p:cNvPicPr>
            <a:picLocks noChangeAspect="1" noChangeArrowheads="1"/>
          </p:cNvPicPr>
          <p:nvPr>
            <p:custDataLst>
              <p:tags r:id="rId5"/>
            </p:custDataLst>
          </p:nvPr>
        </p:nvPicPr>
        <p:blipFill>
          <a:blip r:embed="rId13">
            <a:extLst>
              <a:ext uri="{28A0092B-C50C-407E-A947-70E740481C1C}">
                <a14:useLocalDpi xmlns:a14="http://schemas.microsoft.com/office/drawing/2010/main" val="0"/>
              </a:ext>
            </a:extLst>
          </a:blip>
          <a:srcRect/>
          <a:stretch>
            <a:fillRect/>
          </a:stretch>
        </p:blipFill>
        <p:spPr bwMode="auto">
          <a:xfrm>
            <a:off x="2895600" y="4411663"/>
            <a:ext cx="3200400" cy="2011362"/>
          </a:xfrm>
          <a:prstGeom prst="rect">
            <a:avLst/>
          </a:prstGeom>
          <a:noFill/>
          <a:extLst>
            <a:ext uri="{909E8E84-426E-40DD-AFC4-6F175D3DCCD1}">
              <a14:hiddenFill xmlns:a14="http://schemas.microsoft.com/office/drawing/2010/main">
                <a:solidFill>
                  <a:srgbClr val="FFFFFF"/>
                </a:solidFill>
              </a14:hiddenFill>
            </a:ext>
          </a:extLst>
        </p:spPr>
      </p:pic>
      <p:pic>
        <p:nvPicPr>
          <p:cNvPr id="519176" name="Picture 8" descr="Bertoia"/>
          <p:cNvPicPr>
            <a:picLocks noChangeAspect="1" noChangeArrowheads="1"/>
          </p:cNvPicPr>
          <p:nvPr>
            <p:custDataLst>
              <p:tags r:id="rId6"/>
            </p:custDataLst>
          </p:nvPr>
        </p:nvPicPr>
        <p:blipFill>
          <a:blip r:embed="rId14">
            <a:extLst>
              <a:ext uri="{28A0092B-C50C-407E-A947-70E740481C1C}">
                <a14:useLocalDpi xmlns:a14="http://schemas.microsoft.com/office/drawing/2010/main" val="0"/>
              </a:ext>
            </a:extLst>
          </a:blip>
          <a:srcRect l="49181" t="11476" b="14754"/>
          <a:stretch>
            <a:fillRect/>
          </a:stretch>
        </p:blipFill>
        <p:spPr bwMode="auto">
          <a:xfrm>
            <a:off x="6400800" y="3962400"/>
            <a:ext cx="2590800" cy="2506663"/>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457200" y="274638"/>
            <a:ext cx="8229600" cy="1143000"/>
          </a:xfrm>
          <a:prstGeom prst="rect">
            <a:avLst/>
          </a:prstGeom>
        </p:spPr>
        <p:txBody>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r>
              <a:rPr lang="en-US" sz="3600" b="1" kern="0" dirty="0" smtClean="0"/>
              <a:t>Challenges: </a:t>
            </a:r>
            <a:r>
              <a:rPr lang="en-US" sz="3600" b="1" kern="0" dirty="0" err="1" smtClean="0"/>
              <a:t>variazioni</a:t>
            </a:r>
            <a:r>
              <a:rPr lang="en-US" sz="3600" b="1" kern="0" dirty="0" smtClean="0"/>
              <a:t> intra </a:t>
            </a:r>
            <a:r>
              <a:rPr lang="en-US" sz="3600" b="1" kern="0" dirty="0" err="1" smtClean="0"/>
              <a:t>classe</a:t>
            </a:r>
            <a:endParaRPr lang="en-US" sz="3600" b="1" kern="0" dirty="0"/>
          </a:p>
        </p:txBody>
      </p:sp>
    </p:spTree>
    <p:extLst>
      <p:ext uri="{BB962C8B-B14F-4D97-AF65-F5344CB8AC3E}">
        <p14:creationId xmlns:p14="http://schemas.microsoft.com/office/powerpoint/2010/main" val="13926117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it-IT" sz="4000" dirty="0" smtClean="0"/>
              <a:t>Il riconoscimento di oggetti è così difficile?</a:t>
            </a:r>
            <a:endParaRPr lang="en-US" sz="4000" dirty="0"/>
          </a:p>
        </p:txBody>
      </p:sp>
      <p:grpSp>
        <p:nvGrpSpPr>
          <p:cNvPr id="2" name="Group 3"/>
          <p:cNvGrpSpPr>
            <a:grpSpLocks/>
          </p:cNvGrpSpPr>
          <p:nvPr/>
        </p:nvGrpSpPr>
        <p:grpSpPr bwMode="auto">
          <a:xfrm>
            <a:off x="26987" y="2392363"/>
            <a:ext cx="1963739" cy="2613025"/>
            <a:chOff x="155" y="1180"/>
            <a:chExt cx="1237" cy="1646"/>
          </a:xfrm>
        </p:grpSpPr>
        <p:pic>
          <p:nvPicPr>
            <p:cNvPr id="55307" name="Picture 4"/>
            <p:cNvPicPr>
              <a:picLocks noChangeAspect="1" noChangeArrowheads="1"/>
            </p:cNvPicPr>
            <p:nvPr/>
          </p:nvPicPr>
          <p:blipFill>
            <a:blip r:embed="rId3"/>
            <a:srcRect l="33398" t="12192" r="39519" b="44617"/>
            <a:stretch>
              <a:fillRect/>
            </a:stretch>
          </p:blipFill>
          <p:spPr bwMode="auto">
            <a:xfrm>
              <a:off x="359" y="1499"/>
              <a:ext cx="829" cy="1327"/>
            </a:xfrm>
            <a:prstGeom prst="rect">
              <a:avLst/>
            </a:prstGeom>
            <a:noFill/>
            <a:ln w="9525">
              <a:noFill/>
              <a:miter lim="800000"/>
              <a:headEnd/>
              <a:tailEnd/>
            </a:ln>
          </p:spPr>
        </p:pic>
        <p:sp>
          <p:nvSpPr>
            <p:cNvPr id="55308" name="Text Box 5"/>
            <p:cNvSpPr txBox="1">
              <a:spLocks noChangeArrowheads="1"/>
            </p:cNvSpPr>
            <p:nvPr/>
          </p:nvSpPr>
          <p:spPr bwMode="auto">
            <a:xfrm>
              <a:off x="155" y="1180"/>
              <a:ext cx="1237" cy="213"/>
            </a:xfrm>
            <a:prstGeom prst="rect">
              <a:avLst/>
            </a:prstGeom>
            <a:noFill/>
            <a:ln w="9525">
              <a:noFill/>
              <a:miter lim="800000"/>
              <a:headEnd/>
              <a:tailEnd/>
            </a:ln>
          </p:spPr>
          <p:txBody>
            <a:bodyPr wrap="none">
              <a:prstTxWarp prst="textNoShape">
                <a:avLst/>
              </a:prstTxWarp>
              <a:spAutoFit/>
            </a:bodyPr>
            <a:lstStyle/>
            <a:p>
              <a:pPr eaLnBrk="1" hangingPunct="1"/>
              <a:r>
                <a:rPr lang="en-US" dirty="0" smtClean="0">
                  <a:ea typeface="Arial" charset="0"/>
                  <a:cs typeface="Arial" charset="0"/>
                </a:rPr>
                <a:t>Questa è </a:t>
              </a:r>
              <a:r>
                <a:rPr lang="en-US" dirty="0" err="1" smtClean="0">
                  <a:ea typeface="Arial" charset="0"/>
                  <a:cs typeface="Arial" charset="0"/>
                </a:rPr>
                <a:t>una</a:t>
              </a:r>
              <a:r>
                <a:rPr lang="en-US" dirty="0" smtClean="0">
                  <a:ea typeface="Arial" charset="0"/>
                  <a:cs typeface="Arial" charset="0"/>
                </a:rPr>
                <a:t> </a:t>
              </a:r>
              <a:r>
                <a:rPr lang="en-US" dirty="0" err="1" smtClean="0">
                  <a:ea typeface="Arial" charset="0"/>
                  <a:cs typeface="Arial" charset="0"/>
                </a:rPr>
                <a:t>sedia</a:t>
              </a:r>
              <a:endParaRPr lang="en-US" dirty="0">
                <a:ea typeface="Arial" charset="0"/>
                <a:cs typeface="Arial" charset="0"/>
              </a:endParaRPr>
            </a:p>
          </p:txBody>
        </p:sp>
      </p:grpSp>
      <p:grpSp>
        <p:nvGrpSpPr>
          <p:cNvPr id="3" name="Group 6"/>
          <p:cNvGrpSpPr>
            <a:grpSpLocks/>
          </p:cNvGrpSpPr>
          <p:nvPr/>
        </p:nvGrpSpPr>
        <p:grpSpPr bwMode="auto">
          <a:xfrm>
            <a:off x="1981200" y="1666875"/>
            <a:ext cx="3462338" cy="3829050"/>
            <a:chOff x="1988" y="823"/>
            <a:chExt cx="2181" cy="2412"/>
          </a:xfrm>
        </p:grpSpPr>
        <p:pic>
          <p:nvPicPr>
            <p:cNvPr id="55305" name="Picture 7"/>
            <p:cNvPicPr>
              <a:picLocks noChangeAspect="1" noChangeArrowheads="1"/>
            </p:cNvPicPr>
            <p:nvPr/>
          </p:nvPicPr>
          <p:blipFill>
            <a:blip r:embed="rId3"/>
            <a:srcRect/>
            <a:stretch>
              <a:fillRect/>
            </a:stretch>
          </p:blipFill>
          <p:spPr bwMode="auto">
            <a:xfrm>
              <a:off x="1988" y="1045"/>
              <a:ext cx="2181" cy="2190"/>
            </a:xfrm>
            <a:prstGeom prst="rect">
              <a:avLst/>
            </a:prstGeom>
            <a:noFill/>
            <a:ln w="9525">
              <a:noFill/>
              <a:miter lim="800000"/>
              <a:headEnd/>
              <a:tailEnd/>
            </a:ln>
          </p:spPr>
        </p:pic>
        <p:sp>
          <p:nvSpPr>
            <p:cNvPr id="55306" name="Text Box 8"/>
            <p:cNvSpPr txBox="1">
              <a:spLocks noChangeArrowheads="1"/>
            </p:cNvSpPr>
            <p:nvPr/>
          </p:nvSpPr>
          <p:spPr bwMode="auto">
            <a:xfrm>
              <a:off x="2148" y="823"/>
              <a:ext cx="1746" cy="213"/>
            </a:xfrm>
            <a:prstGeom prst="rect">
              <a:avLst/>
            </a:prstGeom>
            <a:noFill/>
            <a:ln w="9525">
              <a:noFill/>
              <a:miter lim="800000"/>
              <a:headEnd/>
              <a:tailEnd/>
            </a:ln>
          </p:spPr>
          <p:txBody>
            <a:bodyPr wrap="none">
              <a:prstTxWarp prst="textNoShape">
                <a:avLst/>
              </a:prstTxWarp>
              <a:spAutoFit/>
            </a:bodyPr>
            <a:lstStyle/>
            <a:p>
              <a:pPr eaLnBrk="1" hangingPunct="1"/>
              <a:r>
                <a:rPr lang="en-US" dirty="0" err="1" smtClean="0">
                  <a:ea typeface="Arial" charset="0"/>
                  <a:cs typeface="Arial" charset="0"/>
                </a:rPr>
                <a:t>Trova</a:t>
              </a:r>
              <a:r>
                <a:rPr lang="en-US" dirty="0" smtClean="0">
                  <a:ea typeface="Arial" charset="0"/>
                  <a:cs typeface="Arial" charset="0"/>
                </a:rPr>
                <a:t> la </a:t>
              </a:r>
              <a:r>
                <a:rPr lang="en-US" dirty="0" err="1" smtClean="0">
                  <a:ea typeface="Arial" charset="0"/>
                  <a:cs typeface="Arial" charset="0"/>
                </a:rPr>
                <a:t>sedia</a:t>
              </a:r>
              <a:r>
                <a:rPr lang="en-US" dirty="0" smtClean="0">
                  <a:ea typeface="Arial" charset="0"/>
                  <a:cs typeface="Arial" charset="0"/>
                </a:rPr>
                <a:t> </a:t>
              </a:r>
              <a:r>
                <a:rPr lang="en-US" dirty="0" err="1" smtClean="0">
                  <a:ea typeface="Arial" charset="0"/>
                  <a:cs typeface="Arial" charset="0"/>
                </a:rPr>
                <a:t>nell’immagine</a:t>
              </a:r>
              <a:endParaRPr lang="en-US" dirty="0">
                <a:ea typeface="Arial" charset="0"/>
                <a:cs typeface="Arial" charset="0"/>
              </a:endParaRPr>
            </a:p>
          </p:txBody>
        </p:sp>
      </p:grpSp>
      <p:pic>
        <p:nvPicPr>
          <p:cNvPr id="9225" name="Picture 9"/>
          <p:cNvPicPr>
            <a:picLocks noChangeAspect="1" noChangeArrowheads="1"/>
          </p:cNvPicPr>
          <p:nvPr/>
        </p:nvPicPr>
        <p:blipFill>
          <a:blip r:embed="rId4"/>
          <a:srcRect/>
          <a:stretch>
            <a:fillRect/>
          </a:stretch>
        </p:blipFill>
        <p:spPr bwMode="auto">
          <a:xfrm>
            <a:off x="5632450" y="2001838"/>
            <a:ext cx="3511550" cy="3470275"/>
          </a:xfrm>
          <a:prstGeom prst="rect">
            <a:avLst/>
          </a:prstGeom>
          <a:noFill/>
          <a:ln w="9525">
            <a:noFill/>
            <a:miter lim="800000"/>
            <a:headEnd/>
            <a:tailEnd/>
          </a:ln>
        </p:spPr>
      </p:pic>
      <p:sp>
        <p:nvSpPr>
          <p:cNvPr id="9226" name="Rectangle 10"/>
          <p:cNvSpPr>
            <a:spLocks noChangeArrowheads="1"/>
          </p:cNvSpPr>
          <p:nvPr/>
        </p:nvSpPr>
        <p:spPr bwMode="auto">
          <a:xfrm>
            <a:off x="6918325" y="2659063"/>
            <a:ext cx="769938" cy="1195387"/>
          </a:xfrm>
          <a:prstGeom prst="rect">
            <a:avLst/>
          </a:prstGeom>
          <a:noFill/>
          <a:ln w="57150">
            <a:solidFill>
              <a:srgbClr val="F10101"/>
            </a:solidFill>
            <a:miter lim="800000"/>
            <a:headEnd/>
            <a:tailEnd/>
          </a:ln>
        </p:spPr>
        <p:txBody>
          <a:bodyPr wrap="none" anchor="ctr">
            <a:prstTxWarp prst="textNoShape">
              <a:avLst/>
            </a:prstTxWarp>
          </a:bodyPr>
          <a:lstStyle/>
          <a:p>
            <a:endParaRPr lang="en-US"/>
          </a:p>
        </p:txBody>
      </p:sp>
      <p:sp>
        <p:nvSpPr>
          <p:cNvPr id="9227" name="Rectangle 11"/>
          <p:cNvSpPr>
            <a:spLocks noChangeArrowheads="1"/>
          </p:cNvSpPr>
          <p:nvPr/>
        </p:nvSpPr>
        <p:spPr bwMode="auto">
          <a:xfrm>
            <a:off x="1978025" y="2011363"/>
            <a:ext cx="769938" cy="1195387"/>
          </a:xfrm>
          <a:prstGeom prst="rect">
            <a:avLst/>
          </a:prstGeom>
          <a:noFill/>
          <a:ln w="57150">
            <a:solidFill>
              <a:srgbClr val="F10101"/>
            </a:solidFill>
            <a:miter lim="800000"/>
            <a:headEnd/>
            <a:tailEnd/>
          </a:ln>
        </p:spPr>
        <p:txBody>
          <a:bodyPr wrap="none" anchor="ctr">
            <a:prstTxWarp prst="textNoShape">
              <a:avLst/>
            </a:prstTxWarp>
          </a:bodyPr>
          <a:lstStyle/>
          <a:p>
            <a:endParaRPr lang="en-US"/>
          </a:p>
        </p:txBody>
      </p:sp>
      <p:sp>
        <p:nvSpPr>
          <p:cNvPr id="9228" name="Text Box 12"/>
          <p:cNvSpPr txBox="1">
            <a:spLocks noChangeArrowheads="1"/>
          </p:cNvSpPr>
          <p:nvPr/>
        </p:nvSpPr>
        <p:spPr bwMode="auto">
          <a:xfrm>
            <a:off x="5523772" y="1498751"/>
            <a:ext cx="3728906" cy="338554"/>
          </a:xfrm>
          <a:prstGeom prst="rect">
            <a:avLst/>
          </a:prstGeom>
          <a:noFill/>
          <a:ln w="9525">
            <a:noFill/>
            <a:miter lim="800000"/>
            <a:headEnd/>
            <a:tailEnd/>
          </a:ln>
        </p:spPr>
        <p:txBody>
          <a:bodyPr wrap="none">
            <a:prstTxWarp prst="textNoShape">
              <a:avLst/>
            </a:prstTxWarp>
            <a:spAutoFit/>
          </a:bodyPr>
          <a:lstStyle/>
          <a:p>
            <a:pPr eaLnBrk="1" hangingPunct="1"/>
            <a:r>
              <a:rPr lang="en-US" dirty="0" err="1" smtClean="0">
                <a:ea typeface="Arial" charset="0"/>
                <a:cs typeface="Arial" charset="0"/>
              </a:rPr>
              <a:t>Faccio</a:t>
            </a:r>
            <a:r>
              <a:rPr lang="en-US" dirty="0" smtClean="0">
                <a:ea typeface="Arial" charset="0"/>
                <a:cs typeface="Arial" charset="0"/>
              </a:rPr>
              <a:t> cross </a:t>
            </a:r>
            <a:r>
              <a:rPr lang="en-US" dirty="0" err="1" smtClean="0">
                <a:ea typeface="Arial" charset="0"/>
                <a:cs typeface="Arial" charset="0"/>
              </a:rPr>
              <a:t>correlazione</a:t>
            </a:r>
            <a:r>
              <a:rPr lang="en-US" dirty="0" smtClean="0">
                <a:ea typeface="Arial" charset="0"/>
                <a:cs typeface="Arial" charset="0"/>
              </a:rPr>
              <a:t> </a:t>
            </a:r>
            <a:r>
              <a:rPr lang="en-US" dirty="0" err="1" smtClean="0">
                <a:ea typeface="Arial" charset="0"/>
                <a:cs typeface="Arial" charset="0"/>
              </a:rPr>
              <a:t>normalizzata</a:t>
            </a:r>
            <a:endParaRPr lang="en-US" dirty="0">
              <a:ea typeface="Arial" charset="0"/>
              <a:cs typeface="Arial" charset="0"/>
            </a:endParaRPr>
          </a:p>
        </p:txBody>
      </p:sp>
      <p:sp>
        <p:nvSpPr>
          <p:cNvPr id="13" name="Text Box 12"/>
          <p:cNvSpPr txBox="1">
            <a:spLocks noChangeArrowheads="1"/>
          </p:cNvSpPr>
          <p:nvPr/>
        </p:nvSpPr>
        <p:spPr bwMode="auto">
          <a:xfrm>
            <a:off x="4142636" y="5762623"/>
            <a:ext cx="915635" cy="369332"/>
          </a:xfrm>
          <a:prstGeom prst="rect">
            <a:avLst/>
          </a:prstGeom>
          <a:noFill/>
          <a:ln w="9525">
            <a:noFill/>
            <a:miter lim="800000"/>
            <a:headEnd/>
            <a:tailEnd/>
          </a:ln>
        </p:spPr>
        <p:txBody>
          <a:bodyPr wrap="none">
            <a:prstTxWarp prst="textNoShape">
              <a:avLst/>
            </a:prstTxWarp>
            <a:spAutoFit/>
          </a:bodyPr>
          <a:lstStyle/>
          <a:p>
            <a:pPr eaLnBrk="1" hangingPunct="1"/>
            <a:r>
              <a:rPr lang="en-US" sz="1800" b="1" dirty="0" smtClean="0">
                <a:ea typeface="Arial" charset="0"/>
                <a:cs typeface="Arial" charset="0"/>
              </a:rPr>
              <a:t>Facile!</a:t>
            </a:r>
            <a:endParaRPr lang="en-US" sz="1800" b="1" dirty="0">
              <a:ea typeface="Arial" charset="0"/>
              <a:cs typeface="Arial" charset="0"/>
            </a:endParaRPr>
          </a:p>
        </p:txBody>
      </p:sp>
    </p:spTree>
    <p:extLst>
      <p:ext uri="{BB962C8B-B14F-4D97-AF65-F5344CB8AC3E}">
        <p14:creationId xmlns:p14="http://schemas.microsoft.com/office/powerpoint/2010/main" val="19509857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p:cNvPicPr>
            <a:picLocks noChangeAspect="1" noChangeArrowheads="1"/>
          </p:cNvPicPr>
          <p:nvPr/>
        </p:nvPicPr>
        <p:blipFill>
          <a:blip r:embed="rId3"/>
          <a:srcRect l="33398" t="12192" r="39519" b="44617"/>
          <a:stretch>
            <a:fillRect/>
          </a:stretch>
        </p:blipFill>
        <p:spPr bwMode="auto">
          <a:xfrm>
            <a:off x="237331" y="803141"/>
            <a:ext cx="744538" cy="1192213"/>
          </a:xfrm>
          <a:prstGeom prst="rect">
            <a:avLst/>
          </a:prstGeom>
          <a:noFill/>
          <a:ln w="9525">
            <a:noFill/>
            <a:miter lim="800000"/>
            <a:headEnd/>
            <a:tailEnd/>
          </a:ln>
        </p:spPr>
      </p:pic>
      <p:grpSp>
        <p:nvGrpSpPr>
          <p:cNvPr id="2" name="Group 5"/>
          <p:cNvGrpSpPr>
            <a:grpSpLocks/>
          </p:cNvGrpSpPr>
          <p:nvPr/>
        </p:nvGrpSpPr>
        <p:grpSpPr bwMode="auto">
          <a:xfrm>
            <a:off x="136525" y="1733551"/>
            <a:ext cx="4697414" cy="3468688"/>
            <a:chOff x="86" y="1092"/>
            <a:chExt cx="2959" cy="2185"/>
          </a:xfrm>
        </p:grpSpPr>
        <p:pic>
          <p:nvPicPr>
            <p:cNvPr id="57365" name="Picture 6" descr="indoor_0255"/>
            <p:cNvPicPr>
              <a:picLocks noChangeAspect="1" noChangeArrowheads="1"/>
            </p:cNvPicPr>
            <p:nvPr/>
          </p:nvPicPr>
          <p:blipFill>
            <a:blip r:embed="rId4"/>
            <a:srcRect/>
            <a:stretch>
              <a:fillRect/>
            </a:stretch>
          </p:blipFill>
          <p:spPr bwMode="auto">
            <a:xfrm>
              <a:off x="86" y="1328"/>
              <a:ext cx="2633" cy="1949"/>
            </a:xfrm>
            <a:prstGeom prst="rect">
              <a:avLst/>
            </a:prstGeom>
            <a:noFill/>
            <a:ln w="9525">
              <a:noFill/>
              <a:miter lim="800000"/>
              <a:headEnd/>
              <a:tailEnd/>
            </a:ln>
          </p:spPr>
        </p:pic>
        <p:sp>
          <p:nvSpPr>
            <p:cNvPr id="57366" name="Rectangle 7"/>
            <p:cNvSpPr>
              <a:spLocks noChangeArrowheads="1"/>
            </p:cNvSpPr>
            <p:nvPr/>
          </p:nvSpPr>
          <p:spPr bwMode="auto">
            <a:xfrm>
              <a:off x="721" y="1092"/>
              <a:ext cx="2324" cy="233"/>
            </a:xfrm>
            <a:prstGeom prst="rect">
              <a:avLst/>
            </a:prstGeom>
            <a:noFill/>
            <a:ln w="9525">
              <a:noFill/>
              <a:miter lim="800000"/>
              <a:headEnd/>
              <a:tailEnd/>
            </a:ln>
          </p:spPr>
          <p:txBody>
            <a:bodyPr wrap="none">
              <a:prstTxWarp prst="textNoShape">
                <a:avLst/>
              </a:prstTxWarp>
              <a:spAutoFit/>
            </a:bodyPr>
            <a:lstStyle/>
            <a:p>
              <a:pPr eaLnBrk="1" hangingPunct="1"/>
              <a:r>
                <a:rPr lang="en-US" sz="1800" dirty="0" err="1" smtClean="0">
                  <a:ea typeface="Arial" charset="0"/>
                  <a:cs typeface="Arial" charset="0"/>
                </a:rPr>
                <a:t>Trova</a:t>
              </a:r>
              <a:r>
                <a:rPr lang="en-US" sz="1800" dirty="0" smtClean="0">
                  <a:ea typeface="Arial" charset="0"/>
                  <a:cs typeface="Arial" charset="0"/>
                </a:rPr>
                <a:t> la </a:t>
              </a:r>
              <a:r>
                <a:rPr lang="en-US" sz="1800" dirty="0" err="1" smtClean="0">
                  <a:ea typeface="Arial" charset="0"/>
                  <a:cs typeface="Arial" charset="0"/>
                </a:rPr>
                <a:t>sedia</a:t>
              </a:r>
              <a:r>
                <a:rPr lang="en-US" sz="1800" dirty="0" smtClean="0">
                  <a:ea typeface="Arial" charset="0"/>
                  <a:cs typeface="Arial" charset="0"/>
                </a:rPr>
                <a:t> in </a:t>
              </a:r>
              <a:r>
                <a:rPr lang="en-US" sz="1800" dirty="0" err="1" smtClean="0">
                  <a:ea typeface="Arial" charset="0"/>
                  <a:cs typeface="Arial" charset="0"/>
                </a:rPr>
                <a:t>questa</a:t>
              </a:r>
              <a:r>
                <a:rPr lang="en-US" sz="1800" dirty="0" smtClean="0">
                  <a:ea typeface="Arial" charset="0"/>
                  <a:cs typeface="Arial" charset="0"/>
                </a:rPr>
                <a:t> </a:t>
              </a:r>
              <a:r>
                <a:rPr lang="en-US" sz="1800" dirty="0" err="1" smtClean="0">
                  <a:ea typeface="Arial" charset="0"/>
                  <a:cs typeface="Arial" charset="0"/>
                </a:rPr>
                <a:t>immagine</a:t>
              </a:r>
              <a:endParaRPr lang="en-US" sz="1800" dirty="0">
                <a:ea typeface="Arial" charset="0"/>
                <a:cs typeface="Arial" charset="0"/>
              </a:endParaRPr>
            </a:p>
          </p:txBody>
        </p:sp>
      </p:grpSp>
      <p:pic>
        <p:nvPicPr>
          <p:cNvPr id="11272" name="Picture 8"/>
          <p:cNvPicPr>
            <a:picLocks noChangeAspect="1" noChangeArrowheads="1"/>
          </p:cNvPicPr>
          <p:nvPr/>
        </p:nvPicPr>
        <p:blipFill>
          <a:blip r:embed="rId5"/>
          <a:srcRect/>
          <a:stretch>
            <a:fillRect/>
          </a:stretch>
        </p:blipFill>
        <p:spPr bwMode="auto">
          <a:xfrm>
            <a:off x="4697413" y="2116138"/>
            <a:ext cx="4224337" cy="3097212"/>
          </a:xfrm>
          <a:prstGeom prst="rect">
            <a:avLst/>
          </a:prstGeom>
          <a:noFill/>
          <a:ln w="9525">
            <a:noFill/>
            <a:miter lim="800000"/>
            <a:headEnd/>
            <a:tailEnd/>
          </a:ln>
        </p:spPr>
      </p:pic>
      <p:sp>
        <p:nvSpPr>
          <p:cNvPr id="11273" name="Text Box 9"/>
          <p:cNvSpPr txBox="1">
            <a:spLocks noChangeArrowheads="1"/>
          </p:cNvSpPr>
          <p:nvPr/>
        </p:nvSpPr>
        <p:spPr bwMode="auto">
          <a:xfrm>
            <a:off x="4850992" y="5213350"/>
            <a:ext cx="3917177" cy="923330"/>
          </a:xfrm>
          <a:prstGeom prst="rect">
            <a:avLst/>
          </a:prstGeom>
          <a:noFill/>
          <a:ln w="9525">
            <a:noFill/>
            <a:miter lim="800000"/>
            <a:headEnd/>
            <a:tailEnd/>
          </a:ln>
        </p:spPr>
        <p:txBody>
          <a:bodyPr wrap="square">
            <a:prstTxWarp prst="textNoShape">
              <a:avLst/>
            </a:prstTxWarp>
            <a:spAutoFit/>
          </a:bodyPr>
          <a:lstStyle/>
          <a:p>
            <a:pPr eaLnBrk="1" hangingPunct="1"/>
            <a:r>
              <a:rPr lang="en-US" sz="1800" dirty="0" err="1" smtClean="0">
                <a:ea typeface="Arial" charset="0"/>
                <a:cs typeface="Arial" charset="0"/>
              </a:rPr>
              <a:t>Molti</a:t>
            </a:r>
            <a:r>
              <a:rPr lang="en-US" sz="1800" dirty="0" smtClean="0">
                <a:ea typeface="Arial" charset="0"/>
                <a:cs typeface="Arial" charset="0"/>
              </a:rPr>
              <a:t> </a:t>
            </a:r>
            <a:r>
              <a:rPr lang="en-US" sz="1800" dirty="0" err="1" smtClean="0">
                <a:ea typeface="Arial" charset="0"/>
                <a:cs typeface="Arial" charset="0"/>
              </a:rPr>
              <a:t>falsi</a:t>
            </a:r>
            <a:r>
              <a:rPr lang="en-US" sz="1800" dirty="0" smtClean="0">
                <a:ea typeface="Arial" charset="0"/>
                <a:cs typeface="Arial" charset="0"/>
              </a:rPr>
              <a:t> </a:t>
            </a:r>
            <a:r>
              <a:rPr lang="en-US" sz="1800" dirty="0" err="1" smtClean="0">
                <a:ea typeface="Arial" charset="0"/>
                <a:cs typeface="Arial" charset="0"/>
              </a:rPr>
              <a:t>positivi</a:t>
            </a:r>
            <a:r>
              <a:rPr lang="en-US" sz="1800" dirty="0" smtClean="0">
                <a:ea typeface="Arial" charset="0"/>
                <a:cs typeface="Arial" charset="0"/>
              </a:rPr>
              <a:t>, </a:t>
            </a:r>
            <a:r>
              <a:rPr lang="en-US" sz="1800" i="1" dirty="0" smtClean="0">
                <a:ea typeface="Arial" charset="0"/>
                <a:cs typeface="Arial" charset="0"/>
              </a:rPr>
              <a:t>template matching come </a:t>
            </a:r>
            <a:r>
              <a:rPr lang="en-US" sz="1800" i="1" dirty="0" err="1" smtClean="0">
                <a:ea typeface="Arial" charset="0"/>
                <a:cs typeface="Arial" charset="0"/>
              </a:rPr>
              <a:t>tecnica</a:t>
            </a:r>
            <a:r>
              <a:rPr lang="en-US" sz="1800" i="1" dirty="0" smtClean="0">
                <a:ea typeface="Arial" charset="0"/>
                <a:cs typeface="Arial" charset="0"/>
              </a:rPr>
              <a:t> a </a:t>
            </a:r>
            <a:r>
              <a:rPr lang="en-US" sz="1800" i="1" dirty="0" err="1" smtClean="0">
                <a:ea typeface="Arial" charset="0"/>
                <a:cs typeface="Arial" charset="0"/>
              </a:rPr>
              <a:t>sé</a:t>
            </a:r>
            <a:r>
              <a:rPr lang="en-US" sz="1800" i="1" dirty="0" smtClean="0">
                <a:ea typeface="Arial" charset="0"/>
                <a:cs typeface="Arial" charset="0"/>
              </a:rPr>
              <a:t> </a:t>
            </a:r>
            <a:r>
              <a:rPr lang="en-US" sz="1800" i="1" dirty="0" err="1" smtClean="0">
                <a:ea typeface="Arial" charset="0"/>
                <a:cs typeface="Arial" charset="0"/>
              </a:rPr>
              <a:t>stante</a:t>
            </a:r>
            <a:r>
              <a:rPr lang="en-US" sz="1800" i="1" dirty="0" smtClean="0">
                <a:ea typeface="Arial" charset="0"/>
                <a:cs typeface="Arial" charset="0"/>
              </a:rPr>
              <a:t> non </a:t>
            </a:r>
            <a:r>
              <a:rPr lang="en-US" sz="1800" i="1" dirty="0" err="1" smtClean="0">
                <a:ea typeface="Arial" charset="0"/>
                <a:cs typeface="Arial" charset="0"/>
              </a:rPr>
              <a:t>viene</a:t>
            </a:r>
            <a:r>
              <a:rPr lang="en-US" sz="1800" i="1" dirty="0" smtClean="0">
                <a:ea typeface="Arial" charset="0"/>
                <a:cs typeface="Arial" charset="0"/>
              </a:rPr>
              <a:t> </a:t>
            </a:r>
            <a:r>
              <a:rPr lang="en-US" sz="1800" i="1" dirty="0" err="1" smtClean="0">
                <a:ea typeface="Arial" charset="0"/>
                <a:cs typeface="Arial" charset="0"/>
              </a:rPr>
              <a:t>piu</a:t>
            </a:r>
            <a:r>
              <a:rPr lang="en-US" sz="1800" i="1" dirty="0" smtClean="0">
                <a:ea typeface="Arial" charset="0"/>
                <a:cs typeface="Arial" charset="0"/>
              </a:rPr>
              <a:t>’ </a:t>
            </a:r>
            <a:r>
              <a:rPr lang="en-US" sz="1800" i="1" dirty="0" err="1" smtClean="0">
                <a:ea typeface="Arial" charset="0"/>
                <a:cs typeface="Arial" charset="0"/>
              </a:rPr>
              <a:t>usata</a:t>
            </a:r>
            <a:r>
              <a:rPr lang="en-US" sz="1800" i="1" dirty="0" smtClean="0">
                <a:ea typeface="Arial" charset="0"/>
                <a:cs typeface="Arial" charset="0"/>
              </a:rPr>
              <a:t> </a:t>
            </a:r>
            <a:r>
              <a:rPr lang="en-US" sz="1800" i="1" dirty="0" err="1" smtClean="0">
                <a:ea typeface="Arial" charset="0"/>
                <a:cs typeface="Arial" charset="0"/>
              </a:rPr>
              <a:t>dagli</a:t>
            </a:r>
            <a:r>
              <a:rPr lang="en-US" sz="1800" i="1" dirty="0" smtClean="0">
                <a:ea typeface="Arial" charset="0"/>
                <a:cs typeface="Arial" charset="0"/>
              </a:rPr>
              <a:t> </a:t>
            </a:r>
            <a:r>
              <a:rPr lang="en-US" sz="1800" i="1" dirty="0" err="1" smtClean="0">
                <a:ea typeface="Arial" charset="0"/>
                <a:cs typeface="Arial" charset="0"/>
              </a:rPr>
              <a:t>anni</a:t>
            </a:r>
            <a:r>
              <a:rPr lang="en-US" sz="1800" i="1" dirty="0" smtClean="0">
                <a:ea typeface="Arial" charset="0"/>
                <a:cs typeface="Arial" charset="0"/>
              </a:rPr>
              <a:t> 80</a:t>
            </a:r>
            <a:endParaRPr lang="en-US" sz="1800" i="1" dirty="0">
              <a:ea typeface="Arial" charset="0"/>
              <a:cs typeface="Arial" charset="0"/>
            </a:endParaRPr>
          </a:p>
        </p:txBody>
      </p:sp>
      <p:grpSp>
        <p:nvGrpSpPr>
          <p:cNvPr id="3" name="Group 10"/>
          <p:cNvGrpSpPr>
            <a:grpSpLocks/>
          </p:cNvGrpSpPr>
          <p:nvPr/>
        </p:nvGrpSpPr>
        <p:grpSpPr bwMode="auto">
          <a:xfrm>
            <a:off x="5695950" y="3009900"/>
            <a:ext cx="2657475" cy="1895475"/>
            <a:chOff x="3588" y="1896"/>
            <a:chExt cx="1674" cy="1194"/>
          </a:xfrm>
        </p:grpSpPr>
        <p:sp>
          <p:nvSpPr>
            <p:cNvPr id="57359" name="Rectangle 11"/>
            <p:cNvSpPr>
              <a:spLocks noChangeArrowheads="1"/>
            </p:cNvSpPr>
            <p:nvPr/>
          </p:nvSpPr>
          <p:spPr bwMode="auto">
            <a:xfrm>
              <a:off x="3960" y="2034"/>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0" name="Rectangle 12"/>
            <p:cNvSpPr>
              <a:spLocks noChangeArrowheads="1"/>
            </p:cNvSpPr>
            <p:nvPr/>
          </p:nvSpPr>
          <p:spPr bwMode="auto">
            <a:xfrm>
              <a:off x="4470" y="189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1" name="Rectangle 13"/>
            <p:cNvSpPr>
              <a:spLocks noChangeArrowheads="1"/>
            </p:cNvSpPr>
            <p:nvPr/>
          </p:nvSpPr>
          <p:spPr bwMode="auto">
            <a:xfrm>
              <a:off x="4956" y="207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2" name="Rectangle 14"/>
            <p:cNvSpPr>
              <a:spLocks noChangeArrowheads="1"/>
            </p:cNvSpPr>
            <p:nvPr/>
          </p:nvSpPr>
          <p:spPr bwMode="auto">
            <a:xfrm>
              <a:off x="3588" y="248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3" name="Rectangle 15"/>
            <p:cNvSpPr>
              <a:spLocks noChangeArrowheads="1"/>
            </p:cNvSpPr>
            <p:nvPr/>
          </p:nvSpPr>
          <p:spPr bwMode="auto">
            <a:xfrm>
              <a:off x="3972" y="2649"/>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64" name="Rectangle 16"/>
            <p:cNvSpPr>
              <a:spLocks noChangeArrowheads="1"/>
            </p:cNvSpPr>
            <p:nvPr/>
          </p:nvSpPr>
          <p:spPr bwMode="auto">
            <a:xfrm>
              <a:off x="4152" y="263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grpSp>
      <p:grpSp>
        <p:nvGrpSpPr>
          <p:cNvPr id="4" name="Group 17"/>
          <p:cNvGrpSpPr>
            <a:grpSpLocks/>
          </p:cNvGrpSpPr>
          <p:nvPr/>
        </p:nvGrpSpPr>
        <p:grpSpPr bwMode="auto">
          <a:xfrm>
            <a:off x="1144588" y="2981325"/>
            <a:ext cx="2635250" cy="1895475"/>
            <a:chOff x="3588" y="1896"/>
            <a:chExt cx="1674" cy="1194"/>
          </a:xfrm>
        </p:grpSpPr>
        <p:sp>
          <p:nvSpPr>
            <p:cNvPr id="57353" name="Rectangle 18"/>
            <p:cNvSpPr>
              <a:spLocks noChangeArrowheads="1"/>
            </p:cNvSpPr>
            <p:nvPr/>
          </p:nvSpPr>
          <p:spPr bwMode="auto">
            <a:xfrm>
              <a:off x="3960" y="2034"/>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4" name="Rectangle 19"/>
            <p:cNvSpPr>
              <a:spLocks noChangeArrowheads="1"/>
            </p:cNvSpPr>
            <p:nvPr/>
          </p:nvSpPr>
          <p:spPr bwMode="auto">
            <a:xfrm>
              <a:off x="4470" y="189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5" name="Rectangle 20"/>
            <p:cNvSpPr>
              <a:spLocks noChangeArrowheads="1"/>
            </p:cNvSpPr>
            <p:nvPr/>
          </p:nvSpPr>
          <p:spPr bwMode="auto">
            <a:xfrm>
              <a:off x="4956" y="2076"/>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6" name="Rectangle 21"/>
            <p:cNvSpPr>
              <a:spLocks noChangeArrowheads="1"/>
            </p:cNvSpPr>
            <p:nvPr/>
          </p:nvSpPr>
          <p:spPr bwMode="auto">
            <a:xfrm>
              <a:off x="3588" y="248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7" name="Rectangle 22"/>
            <p:cNvSpPr>
              <a:spLocks noChangeArrowheads="1"/>
            </p:cNvSpPr>
            <p:nvPr/>
          </p:nvSpPr>
          <p:spPr bwMode="auto">
            <a:xfrm>
              <a:off x="3972" y="2649"/>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sp>
          <p:nvSpPr>
            <p:cNvPr id="57358" name="Rectangle 23"/>
            <p:cNvSpPr>
              <a:spLocks noChangeArrowheads="1"/>
            </p:cNvSpPr>
            <p:nvPr/>
          </p:nvSpPr>
          <p:spPr bwMode="auto">
            <a:xfrm>
              <a:off x="4152" y="2631"/>
              <a:ext cx="306" cy="441"/>
            </a:xfrm>
            <a:prstGeom prst="rect">
              <a:avLst/>
            </a:prstGeom>
            <a:noFill/>
            <a:ln w="28575">
              <a:solidFill>
                <a:srgbClr val="F10101"/>
              </a:solidFill>
              <a:miter lim="800000"/>
              <a:headEnd/>
              <a:tailEnd/>
            </a:ln>
          </p:spPr>
          <p:txBody>
            <a:bodyPr wrap="none" anchor="ctr">
              <a:prstTxWarp prst="textNoShape">
                <a:avLst/>
              </a:prstTxWarp>
            </a:bodyPr>
            <a:lstStyle/>
            <a:p>
              <a:endParaRPr lang="en-US"/>
            </a:p>
          </p:txBody>
        </p:sp>
      </p:grpSp>
      <p:sp>
        <p:nvSpPr>
          <p:cNvPr id="24" name="Rectangle 2"/>
          <p:cNvSpPr txBox="1">
            <a:spLocks noChangeArrowheads="1"/>
          </p:cNvSpPr>
          <p:nvPr/>
        </p:nvSpPr>
        <p:spPr bwMode="auto">
          <a:xfrm>
            <a:off x="609600" y="4270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pPr eaLnBrk="1" hangingPunct="1"/>
            <a:r>
              <a:rPr lang="it-IT" sz="4000" kern="0" dirty="0" smtClean="0"/>
              <a:t>Il riconoscimento di oggetti è così difficile?</a:t>
            </a:r>
            <a:endParaRPr lang="en-US" sz="4000" kern="0" dirty="0"/>
          </a:p>
        </p:txBody>
      </p:sp>
    </p:spTree>
    <p:extLst>
      <p:ext uri="{BB962C8B-B14F-4D97-AF65-F5344CB8AC3E}">
        <p14:creationId xmlns:p14="http://schemas.microsoft.com/office/powerpoint/2010/main" val="30802250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La </a:t>
            </a:r>
            <a:r>
              <a:rPr lang="en-US" sz="4000" b="1" dirty="0" err="1" smtClean="0"/>
              <a:t>ricerca</a:t>
            </a:r>
            <a:r>
              <a:rPr lang="en-US" sz="4000" b="1" dirty="0" smtClean="0"/>
              <a:t> in </a:t>
            </a:r>
            <a:r>
              <a:rPr lang="en-US" sz="4000" b="1" dirty="0" err="1" smtClean="0"/>
              <a:t>riconoscimento</a:t>
            </a:r>
            <a:r>
              <a:rPr lang="en-US" sz="4000" b="1" dirty="0" smtClean="0"/>
              <a:t> di </a:t>
            </a:r>
            <a:r>
              <a:rPr lang="en-US" sz="4000" b="1" dirty="0" err="1" smtClean="0"/>
              <a:t>oggetti</a:t>
            </a:r>
            <a:endParaRPr lang="en-US" sz="4000" dirty="0"/>
          </a:p>
        </p:txBody>
      </p:sp>
      <p:sp>
        <p:nvSpPr>
          <p:cNvPr id="3" name="Content Placeholder 2"/>
          <p:cNvSpPr>
            <a:spLocks noGrp="1"/>
          </p:cNvSpPr>
          <p:nvPr>
            <p:ph idx="1"/>
          </p:nvPr>
        </p:nvSpPr>
        <p:spPr/>
        <p:txBody>
          <a:bodyPr/>
          <a:lstStyle/>
          <a:p>
            <a:r>
              <a:rPr lang="en-US" sz="2400" dirty="0" smtClean="0"/>
              <a:t>La </a:t>
            </a:r>
            <a:r>
              <a:rPr lang="en-US" sz="2400" dirty="0" err="1" smtClean="0"/>
              <a:t>ricerca</a:t>
            </a:r>
            <a:r>
              <a:rPr lang="en-US" sz="2400" dirty="0" smtClean="0"/>
              <a:t> è </a:t>
            </a:r>
            <a:r>
              <a:rPr lang="en-US" sz="2400" dirty="0" err="1" smtClean="0"/>
              <a:t>stata</a:t>
            </a:r>
            <a:r>
              <a:rPr lang="en-US" sz="2400" dirty="0" smtClean="0"/>
              <a:t> </a:t>
            </a:r>
            <a:r>
              <a:rPr lang="en-US" sz="2400" dirty="0" err="1" smtClean="0"/>
              <a:t>negli</a:t>
            </a:r>
            <a:r>
              <a:rPr lang="en-US" sz="2400" dirty="0" smtClean="0"/>
              <a:t> </a:t>
            </a:r>
            <a:r>
              <a:rPr lang="en-US" sz="2400" dirty="0" err="1" smtClean="0"/>
              <a:t>ultimi</a:t>
            </a:r>
            <a:r>
              <a:rPr lang="en-US" sz="2400" dirty="0" smtClean="0"/>
              <a:t> 20 </a:t>
            </a:r>
            <a:r>
              <a:rPr lang="en-US" sz="2400" dirty="0" err="1" smtClean="0"/>
              <a:t>anni</a:t>
            </a:r>
            <a:r>
              <a:rPr lang="en-US" sz="2400" dirty="0" smtClean="0"/>
              <a:t> </a:t>
            </a:r>
            <a:r>
              <a:rPr lang="en-US" sz="2400" dirty="0" err="1" smtClean="0"/>
              <a:t>maggiormente</a:t>
            </a:r>
            <a:r>
              <a:rPr lang="en-US" sz="2400" dirty="0" smtClean="0"/>
              <a:t> </a:t>
            </a:r>
            <a:r>
              <a:rPr lang="en-US" sz="2400" dirty="0" err="1" smtClean="0"/>
              <a:t>focalizzata</a:t>
            </a:r>
            <a:r>
              <a:rPr lang="en-US" sz="2400" dirty="0" smtClean="0"/>
              <a:t> </a:t>
            </a:r>
            <a:r>
              <a:rPr lang="en-US" sz="2400" dirty="0" err="1" smtClean="0"/>
              <a:t>sulla</a:t>
            </a:r>
            <a:r>
              <a:rPr lang="en-US" sz="2400" dirty="0" smtClean="0"/>
              <a:t> </a:t>
            </a:r>
            <a:r>
              <a:rPr lang="en-US" sz="2400" dirty="0" err="1" smtClean="0"/>
              <a:t>classificazione</a:t>
            </a:r>
            <a:r>
              <a:rPr lang="en-US" sz="2400" dirty="0" smtClean="0"/>
              <a:t> </a:t>
            </a:r>
            <a:r>
              <a:rPr lang="en-US" sz="2400" dirty="0" err="1" smtClean="0"/>
              <a:t>anziché</a:t>
            </a:r>
            <a:r>
              <a:rPr lang="en-US" sz="2400" dirty="0" smtClean="0"/>
              <a:t> </a:t>
            </a:r>
            <a:r>
              <a:rPr lang="en-US" sz="2400" dirty="0" err="1" smtClean="0"/>
              <a:t>sulla</a:t>
            </a:r>
            <a:r>
              <a:rPr lang="en-US" sz="2400" dirty="0" smtClean="0"/>
              <a:t> </a:t>
            </a:r>
            <a:r>
              <a:rPr lang="en-US" sz="2400" dirty="0" err="1" smtClean="0"/>
              <a:t>localizzazione</a:t>
            </a:r>
            <a:endParaRPr lang="en-US" sz="2400" dirty="0"/>
          </a:p>
          <a:p>
            <a:r>
              <a:rPr lang="en-US" sz="2400" dirty="0" err="1" smtClean="0"/>
              <a:t>Nella</a:t>
            </a:r>
            <a:r>
              <a:rPr lang="en-US" sz="2400" dirty="0" smtClean="0"/>
              <a:t> </a:t>
            </a:r>
            <a:r>
              <a:rPr lang="en-US" sz="2400" dirty="0" err="1" smtClean="0"/>
              <a:t>comunità</a:t>
            </a:r>
            <a:r>
              <a:rPr lang="en-US" sz="2400" dirty="0" smtClean="0"/>
              <a:t> </a:t>
            </a:r>
            <a:r>
              <a:rPr lang="en-US" sz="2400" dirty="0" err="1" smtClean="0"/>
              <a:t>scientifica</a:t>
            </a:r>
            <a:r>
              <a:rPr lang="en-US" sz="2400" dirty="0" smtClean="0"/>
              <a:t>, </a:t>
            </a:r>
            <a:r>
              <a:rPr lang="en-US" sz="2400" dirty="0" err="1" smtClean="0"/>
              <a:t>i</a:t>
            </a:r>
            <a:r>
              <a:rPr lang="en-US" sz="2400" dirty="0" smtClean="0"/>
              <a:t> </a:t>
            </a:r>
            <a:r>
              <a:rPr lang="en-US" sz="2400" dirty="0" err="1" smtClean="0"/>
              <a:t>protocolli</a:t>
            </a:r>
            <a:r>
              <a:rPr lang="en-US" sz="2400" dirty="0" smtClean="0"/>
              <a:t> di test </a:t>
            </a:r>
            <a:r>
              <a:rPr lang="en-US" sz="2400" dirty="0" err="1" smtClean="0"/>
              <a:t>più</a:t>
            </a:r>
            <a:r>
              <a:rPr lang="en-US" sz="2400" dirty="0" smtClean="0"/>
              <a:t> </a:t>
            </a:r>
            <a:r>
              <a:rPr lang="en-US" sz="2400" dirty="0" err="1" smtClean="0"/>
              <a:t>conosciuti</a:t>
            </a:r>
            <a:r>
              <a:rPr lang="en-US" sz="2400" dirty="0" smtClean="0"/>
              <a:t> </a:t>
            </a:r>
            <a:r>
              <a:rPr lang="en-US" sz="2400" dirty="0" err="1" smtClean="0"/>
              <a:t>sono</a:t>
            </a:r>
            <a:r>
              <a:rPr lang="en-US" sz="2400" dirty="0" smtClean="0"/>
              <a:t> </a:t>
            </a:r>
            <a:r>
              <a:rPr lang="en-US" sz="2400" dirty="0" err="1" smtClean="0"/>
              <a:t>progettati</a:t>
            </a:r>
            <a:r>
              <a:rPr lang="en-US" sz="2400" dirty="0" smtClean="0"/>
              <a:t> per la </a:t>
            </a:r>
            <a:r>
              <a:rPr lang="en-US" sz="2400" dirty="0" err="1" smtClean="0"/>
              <a:t>classificazione</a:t>
            </a:r>
            <a:endParaRPr lang="en-US" sz="2400" dirty="0" smtClean="0"/>
          </a:p>
          <a:p>
            <a:r>
              <a:rPr lang="en-US" sz="2400" dirty="0" err="1"/>
              <a:t>Questo</a:t>
            </a:r>
            <a:r>
              <a:rPr lang="en-US" sz="2400" dirty="0"/>
              <a:t> </a:t>
            </a:r>
            <a:r>
              <a:rPr lang="en-US" sz="2400" dirty="0" err="1"/>
              <a:t>si</a:t>
            </a:r>
            <a:r>
              <a:rPr lang="en-US" sz="2400" dirty="0"/>
              <a:t> </a:t>
            </a:r>
            <a:r>
              <a:rPr lang="en-US" sz="2400" dirty="0" err="1"/>
              <a:t>riflette</a:t>
            </a:r>
            <a:r>
              <a:rPr lang="en-US" sz="2400" dirty="0"/>
              <a:t> </a:t>
            </a:r>
            <a:r>
              <a:rPr lang="en-US" sz="2400" dirty="0" err="1"/>
              <a:t>anche</a:t>
            </a:r>
            <a:r>
              <a:rPr lang="en-US" sz="2400" dirty="0"/>
              <a:t> </a:t>
            </a:r>
            <a:r>
              <a:rPr lang="en-US" sz="2400" dirty="0" err="1"/>
              <a:t>nei</a:t>
            </a:r>
            <a:r>
              <a:rPr lang="en-US" sz="2400" dirty="0"/>
              <a:t> </a:t>
            </a:r>
            <a:r>
              <a:rPr lang="en-US" sz="2400" dirty="0" err="1"/>
              <a:t>metodi</a:t>
            </a:r>
            <a:r>
              <a:rPr lang="en-US" sz="2400" dirty="0"/>
              <a:t> a </a:t>
            </a:r>
            <a:r>
              <a:rPr lang="en-US" sz="2400" dirty="0" err="1"/>
              <a:t>disposizione</a:t>
            </a:r>
            <a:r>
              <a:rPr lang="en-US" sz="2400" dirty="0"/>
              <a:t>: </a:t>
            </a:r>
            <a:r>
              <a:rPr lang="en-US" sz="2400" dirty="0" err="1"/>
              <a:t>esistono</a:t>
            </a:r>
            <a:r>
              <a:rPr lang="en-US" sz="2400" dirty="0"/>
              <a:t> </a:t>
            </a:r>
            <a:r>
              <a:rPr lang="en-US" sz="2400" dirty="0" err="1"/>
              <a:t>più</a:t>
            </a:r>
            <a:r>
              <a:rPr lang="en-US" sz="2400" dirty="0"/>
              <a:t> </a:t>
            </a:r>
            <a:r>
              <a:rPr lang="en-US" sz="2400" dirty="0" err="1"/>
              <a:t>tecniche</a:t>
            </a:r>
            <a:r>
              <a:rPr lang="en-US" sz="2400" dirty="0"/>
              <a:t> di </a:t>
            </a:r>
            <a:r>
              <a:rPr lang="en-US" sz="2400" dirty="0" err="1"/>
              <a:t>classificazione</a:t>
            </a:r>
            <a:r>
              <a:rPr lang="en-US" sz="2400" dirty="0"/>
              <a:t> </a:t>
            </a:r>
            <a:r>
              <a:rPr lang="en-US" sz="2400" dirty="0" err="1"/>
              <a:t>che</a:t>
            </a:r>
            <a:r>
              <a:rPr lang="en-US" sz="2400" dirty="0"/>
              <a:t> di </a:t>
            </a:r>
            <a:r>
              <a:rPr lang="en-US" sz="2400" dirty="0" err="1"/>
              <a:t>localizzazione</a:t>
            </a:r>
            <a:endParaRPr lang="en-US" sz="2400" dirty="0"/>
          </a:p>
          <a:p>
            <a:r>
              <a:rPr lang="en-US" sz="2400" dirty="0" err="1" smtClean="0"/>
              <a:t>Inversione</a:t>
            </a:r>
            <a:r>
              <a:rPr lang="en-US" sz="2400" dirty="0" smtClean="0"/>
              <a:t> di </a:t>
            </a:r>
            <a:r>
              <a:rPr lang="en-US" sz="2400" dirty="0" err="1" smtClean="0"/>
              <a:t>tendenza</a:t>
            </a:r>
            <a:r>
              <a:rPr lang="en-US" sz="2400" dirty="0" smtClean="0"/>
              <a:t> con </a:t>
            </a:r>
            <a:r>
              <a:rPr lang="en-US" sz="2400" dirty="0" err="1" smtClean="0"/>
              <a:t>il</a:t>
            </a:r>
            <a:r>
              <a:rPr lang="en-US" sz="2400" dirty="0" smtClean="0"/>
              <a:t> dataset PASCAL, e </a:t>
            </a:r>
            <a:r>
              <a:rPr lang="en-US" sz="2400" dirty="0" err="1" smtClean="0"/>
              <a:t>il</a:t>
            </a:r>
            <a:r>
              <a:rPr lang="en-US" sz="2400" dirty="0" smtClean="0"/>
              <a:t> challenge </a:t>
            </a:r>
            <a:r>
              <a:rPr lang="en-US" sz="2400" dirty="0" err="1" smtClean="0"/>
              <a:t>associato</a:t>
            </a:r>
            <a:r>
              <a:rPr lang="en-US" sz="2400" dirty="0" smtClean="0"/>
              <a:t> </a:t>
            </a:r>
          </a:p>
          <a:p>
            <a:r>
              <a:rPr lang="it-IT" sz="2400" dirty="0" smtClean="0"/>
              <a:t>Attualmente, l’enfasi si sta spostando sulla localizzazione</a:t>
            </a:r>
            <a:endParaRPr lang="en-US" sz="1600"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27</a:t>
            </a:fld>
            <a:endParaRPr lang="it-IT"/>
          </a:p>
        </p:txBody>
      </p:sp>
      <p:sp>
        <p:nvSpPr>
          <p:cNvPr id="5" name="Rectangle 4"/>
          <p:cNvSpPr/>
          <p:nvPr/>
        </p:nvSpPr>
        <p:spPr>
          <a:xfrm>
            <a:off x="2297742" y="5877272"/>
            <a:ext cx="4575291" cy="338554"/>
          </a:xfrm>
          <a:prstGeom prst="rect">
            <a:avLst/>
          </a:prstGeom>
        </p:spPr>
        <p:txBody>
          <a:bodyPr wrap="none">
            <a:spAutoFit/>
          </a:bodyPr>
          <a:lstStyle/>
          <a:p>
            <a:r>
              <a:rPr lang="en-US" dirty="0"/>
              <a:t>http://pascallin.ecs.soton.ac.uk/challenges/VOC/</a:t>
            </a:r>
          </a:p>
        </p:txBody>
      </p:sp>
    </p:spTree>
    <p:extLst>
      <p:ext uri="{BB962C8B-B14F-4D97-AF65-F5344CB8AC3E}">
        <p14:creationId xmlns:p14="http://schemas.microsoft.com/office/powerpoint/2010/main" val="12065474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err="1" smtClean="0"/>
              <a:t>Approcci</a:t>
            </a:r>
            <a:r>
              <a:rPr lang="en-US" sz="4000" b="1" dirty="0" smtClean="0"/>
              <a:t> per </a:t>
            </a:r>
            <a:r>
              <a:rPr lang="en-US" sz="4000" b="1" dirty="0" err="1" smtClean="0"/>
              <a:t>classificazione</a:t>
            </a:r>
            <a:r>
              <a:rPr lang="en-US" sz="4000" b="1" dirty="0" smtClean="0"/>
              <a:t>  di </a:t>
            </a:r>
            <a:r>
              <a:rPr lang="en-US" sz="4000" b="1" dirty="0" err="1" smtClean="0"/>
              <a:t>oggetti</a:t>
            </a:r>
            <a:r>
              <a:rPr lang="en-US" sz="4000" b="1" dirty="0" smtClean="0"/>
              <a:t> e scene</a:t>
            </a:r>
            <a:endParaRPr lang="en-US" sz="4000" dirty="0"/>
          </a:p>
        </p:txBody>
      </p:sp>
      <p:sp>
        <p:nvSpPr>
          <p:cNvPr id="3" name="Content Placeholder 2"/>
          <p:cNvSpPr>
            <a:spLocks noGrp="1"/>
          </p:cNvSpPr>
          <p:nvPr>
            <p:ph idx="1"/>
          </p:nvPr>
        </p:nvSpPr>
        <p:spPr/>
        <p:txBody>
          <a:bodyPr/>
          <a:lstStyle/>
          <a:p>
            <a:r>
              <a:rPr lang="en-US" dirty="0" err="1" smtClean="0"/>
              <a:t>Tassonomia</a:t>
            </a:r>
            <a:r>
              <a:rPr lang="en-US" dirty="0" smtClean="0"/>
              <a:t>: </a:t>
            </a:r>
            <a:r>
              <a:rPr lang="it-IT" dirty="0" smtClean="0"/>
              <a:t>Locali VS Globali</a:t>
            </a:r>
          </a:p>
          <a:p>
            <a:pPr lvl="1"/>
            <a:r>
              <a:rPr lang="it-IT" i="1" dirty="0" smtClean="0"/>
              <a:t>Approcci locali</a:t>
            </a:r>
            <a:r>
              <a:rPr lang="it-IT" dirty="0" smtClean="0"/>
              <a:t>: l’unità fondamentale di analisi è una </a:t>
            </a:r>
            <a:r>
              <a:rPr lang="it-IT" i="1" dirty="0" smtClean="0"/>
              <a:t>patch</a:t>
            </a:r>
            <a:r>
              <a:rPr lang="it-IT" dirty="0" smtClean="0"/>
              <a:t>, o una </a:t>
            </a:r>
            <a:r>
              <a:rPr lang="it-IT" i="1" dirty="0" smtClean="0"/>
              <a:t>regione</a:t>
            </a:r>
            <a:r>
              <a:rPr lang="it-IT" dirty="0" smtClean="0"/>
              <a:t> dell’immagine</a:t>
            </a:r>
          </a:p>
          <a:p>
            <a:pPr lvl="1"/>
            <a:r>
              <a:rPr lang="it-IT" dirty="0" smtClean="0"/>
              <a:t>Si parla anche di </a:t>
            </a:r>
            <a:r>
              <a:rPr lang="it-IT" i="1" dirty="0" smtClean="0"/>
              <a:t>feature locali</a:t>
            </a:r>
          </a:p>
          <a:p>
            <a:pPr lvl="1"/>
            <a:r>
              <a:rPr lang="it-IT" dirty="0" smtClean="0"/>
              <a:t>Posso applicarli a parti delle immagini</a:t>
            </a:r>
          </a:p>
          <a:p>
            <a:pPr lvl="1"/>
            <a:r>
              <a:rPr lang="it-IT" dirty="0" smtClean="0"/>
              <a:t>Resistenti alle occlusioni</a:t>
            </a:r>
          </a:p>
          <a:p>
            <a:pPr lvl="2"/>
            <a:r>
              <a:rPr lang="it-IT" dirty="0" smtClean="0"/>
              <a:t>Bag of visual words (poca struttura spaziale)</a:t>
            </a:r>
          </a:p>
          <a:p>
            <a:pPr lvl="2"/>
            <a:r>
              <a:rPr lang="it-IT" dirty="0" smtClean="0"/>
              <a:t>Pictorial structures (molta struttura spaziale)</a:t>
            </a:r>
          </a:p>
          <a:p>
            <a:pPr lvl="2"/>
            <a:endParaRPr lang="it-IT" dirty="0" smtClean="0"/>
          </a:p>
          <a:p>
            <a:pPr lvl="2"/>
            <a:endParaRPr lang="en-US"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28</a:t>
            </a:fld>
            <a:endParaRPr lang="it-IT"/>
          </a:p>
        </p:txBody>
      </p:sp>
    </p:spTree>
    <p:extLst>
      <p:ext uri="{BB962C8B-B14F-4D97-AF65-F5344CB8AC3E}">
        <p14:creationId xmlns:p14="http://schemas.microsoft.com/office/powerpoint/2010/main" val="16997200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err="1" smtClean="0"/>
              <a:t>Approcci</a:t>
            </a:r>
            <a:r>
              <a:rPr lang="en-US" sz="4000" b="1" dirty="0" smtClean="0"/>
              <a:t> per </a:t>
            </a:r>
            <a:r>
              <a:rPr lang="en-US" sz="4000" b="1" dirty="0" err="1" smtClean="0"/>
              <a:t>classificazione</a:t>
            </a:r>
            <a:r>
              <a:rPr lang="en-US" sz="4000" b="1" dirty="0" smtClean="0"/>
              <a:t>  di </a:t>
            </a:r>
            <a:r>
              <a:rPr lang="en-US" sz="4000" b="1" dirty="0" err="1" smtClean="0"/>
              <a:t>oggetti</a:t>
            </a:r>
            <a:r>
              <a:rPr lang="en-US" sz="4000" b="1" dirty="0" smtClean="0"/>
              <a:t> e scene</a:t>
            </a:r>
            <a:endParaRPr lang="en-US" sz="4000" dirty="0"/>
          </a:p>
        </p:txBody>
      </p:sp>
      <p:sp>
        <p:nvSpPr>
          <p:cNvPr id="3" name="Content Placeholder 2"/>
          <p:cNvSpPr>
            <a:spLocks noGrp="1"/>
          </p:cNvSpPr>
          <p:nvPr>
            <p:ph idx="1"/>
          </p:nvPr>
        </p:nvSpPr>
        <p:spPr/>
        <p:txBody>
          <a:bodyPr/>
          <a:lstStyle/>
          <a:p>
            <a:r>
              <a:rPr lang="en-US" dirty="0" err="1" smtClean="0"/>
              <a:t>Tassonomia</a:t>
            </a:r>
            <a:r>
              <a:rPr lang="en-US" dirty="0" smtClean="0"/>
              <a:t>: </a:t>
            </a:r>
            <a:r>
              <a:rPr lang="it-IT" dirty="0" smtClean="0"/>
              <a:t>Locali VS Globali</a:t>
            </a:r>
          </a:p>
          <a:p>
            <a:pPr lvl="1"/>
            <a:r>
              <a:rPr lang="it-IT" i="1" dirty="0" smtClean="0"/>
              <a:t>Approcci globali</a:t>
            </a:r>
            <a:r>
              <a:rPr lang="it-IT" dirty="0" smtClean="0"/>
              <a:t>: l’unità fondamentale di analisi è l’intera immagine</a:t>
            </a:r>
          </a:p>
          <a:p>
            <a:pPr lvl="1"/>
            <a:r>
              <a:rPr lang="it-IT" dirty="0" smtClean="0"/>
              <a:t>Non posso applicarli a parti delle immagini</a:t>
            </a:r>
          </a:p>
          <a:p>
            <a:pPr lvl="1"/>
            <a:r>
              <a:rPr lang="it-IT" dirty="0" smtClean="0"/>
              <a:t>Poco resistenti alle occlusioni</a:t>
            </a:r>
          </a:p>
          <a:p>
            <a:pPr lvl="1"/>
            <a:r>
              <a:rPr lang="it-IT" dirty="0" smtClean="0"/>
              <a:t>Si parla anche di feature globali</a:t>
            </a:r>
          </a:p>
          <a:p>
            <a:pPr lvl="1"/>
            <a:r>
              <a:rPr lang="it-IT" dirty="0" smtClean="0"/>
              <a:t>Adatti specialmente per scene categorization</a:t>
            </a:r>
          </a:p>
          <a:p>
            <a:pPr lvl="2"/>
            <a:r>
              <a:rPr lang="it-IT" dirty="0" smtClean="0"/>
              <a:t>GIST (essenzialmente, analizza lo spettro delle immagini)</a:t>
            </a:r>
          </a:p>
          <a:p>
            <a:pPr marL="914400" lvl="2" indent="0">
              <a:buNone/>
            </a:pPr>
            <a:endParaRPr lang="it-IT" dirty="0" smtClean="0"/>
          </a:p>
          <a:p>
            <a:pPr lvl="2"/>
            <a:endParaRPr lang="en-US"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29</a:t>
            </a:fld>
            <a:endParaRPr lang="it-IT"/>
          </a:p>
        </p:txBody>
      </p:sp>
    </p:spTree>
    <p:extLst>
      <p:ext uri="{BB962C8B-B14F-4D97-AF65-F5344CB8AC3E}">
        <p14:creationId xmlns:p14="http://schemas.microsoft.com/office/powerpoint/2010/main" val="42422960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it-IT" dirty="0" smtClean="0"/>
              <a:t>Soluzione: non esiste, ma esistono numerosi dataset di oggetti contenenti categorie con numerosi esempi</a:t>
            </a:r>
          </a:p>
          <a:p>
            <a:pPr lvl="1"/>
            <a:r>
              <a:rPr lang="en-US" dirty="0" smtClean="0"/>
              <a:t>Caltech 101, Caltech 256, </a:t>
            </a:r>
            <a:r>
              <a:rPr lang="en-US" dirty="0"/>
              <a:t>PASCAL (10K </a:t>
            </a:r>
            <a:r>
              <a:rPr lang="en-US" dirty="0" err="1" smtClean="0"/>
              <a:t>immagini</a:t>
            </a:r>
            <a:r>
              <a:rPr lang="en-US" dirty="0" smtClean="0"/>
              <a:t>, </a:t>
            </a:r>
            <a:r>
              <a:rPr lang="en-US" dirty="0"/>
              <a:t>10 </a:t>
            </a:r>
            <a:r>
              <a:rPr lang="en-US" dirty="0" err="1" smtClean="0"/>
              <a:t>categorie</a:t>
            </a:r>
            <a:r>
              <a:rPr lang="en-US" dirty="0" smtClean="0"/>
              <a:t>), </a:t>
            </a:r>
            <a:r>
              <a:rPr lang="en-US" dirty="0" err="1" smtClean="0"/>
              <a:t>LabelMe</a:t>
            </a:r>
            <a:r>
              <a:rPr lang="en-US" dirty="0" smtClean="0"/>
              <a:t>, </a:t>
            </a:r>
            <a:r>
              <a:rPr lang="en-US" dirty="0" err="1" smtClean="0"/>
              <a:t>Imagenet</a:t>
            </a:r>
            <a:endParaRPr lang="en-US" dirty="0" smtClean="0"/>
          </a:p>
          <a:p>
            <a:r>
              <a:rPr lang="it-IT" dirty="0" smtClean="0"/>
              <a:t>Ci si limita ad utilizzare tali dataset, assumendo contengano l’intera variabilità visuale di una categoria</a:t>
            </a:r>
            <a:endParaRPr lang="en-US" dirty="0"/>
          </a:p>
          <a:p>
            <a:pPr lvl="1"/>
            <a:endParaRPr lang="it-IT" dirty="0" smtClean="0"/>
          </a:p>
        </p:txBody>
      </p:sp>
      <p:sp>
        <p:nvSpPr>
          <p:cNvPr id="2" name="Title 1"/>
          <p:cNvSpPr>
            <a:spLocks noGrp="1"/>
          </p:cNvSpPr>
          <p:nvPr>
            <p:ph type="title"/>
          </p:nvPr>
        </p:nvSpPr>
        <p:spPr/>
        <p:txBody>
          <a:bodyPr/>
          <a:lstStyle/>
          <a:p>
            <a:r>
              <a:rPr lang="en-US" sz="3600" b="1" dirty="0" err="1" smtClean="0"/>
              <a:t>Riconoscimento</a:t>
            </a:r>
            <a:r>
              <a:rPr lang="en-US" sz="3600" b="1" dirty="0" smtClean="0"/>
              <a:t> di (</a:t>
            </a:r>
            <a:r>
              <a:rPr lang="en-US" sz="3600" b="1" dirty="0" err="1" smtClean="0"/>
              <a:t>categorie</a:t>
            </a:r>
            <a:r>
              <a:rPr lang="en-US" sz="3600" b="1" dirty="0" smtClean="0"/>
              <a:t> di) </a:t>
            </a:r>
            <a:r>
              <a:rPr lang="en-US" sz="3600" b="1" dirty="0" err="1" smtClean="0"/>
              <a:t>oggetti</a:t>
            </a:r>
            <a:r>
              <a:rPr lang="en-US" sz="3600" b="1" dirty="0" smtClean="0"/>
              <a:t> (2)</a:t>
            </a:r>
            <a:endParaRPr lang="en-US" sz="3600"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3</a:t>
            </a:fld>
            <a:endParaRPr lang="it-IT"/>
          </a:p>
        </p:txBody>
      </p:sp>
    </p:spTree>
    <p:extLst>
      <p:ext uri="{BB962C8B-B14F-4D97-AF65-F5344CB8AC3E}">
        <p14:creationId xmlns:p14="http://schemas.microsoft.com/office/powerpoint/2010/main" val="13705024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762000" y="3940175"/>
            <a:ext cx="7772400" cy="1470025"/>
          </a:xfrm>
        </p:spPr>
        <p:txBody>
          <a:bodyPr/>
          <a:lstStyle/>
          <a:p>
            <a:pPr eaLnBrk="1" hangingPunct="1"/>
            <a:r>
              <a:rPr lang="en-US" altLang="en-US" dirty="0" err="1" smtClean="0"/>
              <a:t>Modello</a:t>
            </a:r>
            <a:r>
              <a:rPr lang="en-US" altLang="en-US" dirty="0" smtClean="0"/>
              <a:t> Bag-of-words</a:t>
            </a:r>
          </a:p>
        </p:txBody>
      </p:sp>
      <p:grpSp>
        <p:nvGrpSpPr>
          <p:cNvPr id="7171" name="Group 3"/>
          <p:cNvGrpSpPr>
            <a:grpSpLocks/>
          </p:cNvGrpSpPr>
          <p:nvPr/>
        </p:nvGrpSpPr>
        <p:grpSpPr bwMode="auto">
          <a:xfrm>
            <a:off x="3071699" y="914400"/>
            <a:ext cx="2297113" cy="3200400"/>
            <a:chOff x="288" y="336"/>
            <a:chExt cx="1447" cy="2016"/>
          </a:xfrm>
        </p:grpSpPr>
        <p:pic>
          <p:nvPicPr>
            <p:cNvPr id="7175" name="Picture 4" descr="lunch-bag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336"/>
              <a:ext cx="1447"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5"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49399" t="22293" r="38898" b="71706"/>
            <a:stretch>
              <a:fillRect/>
            </a:stretch>
          </p:blipFill>
          <p:spPr bwMode="auto">
            <a:xfrm>
              <a:off x="1056" y="1800"/>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6"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7591" t="4288" r="29535" b="88853"/>
            <a:stretch>
              <a:fillRect/>
            </a:stretch>
          </p:blipFill>
          <p:spPr bwMode="auto">
            <a:xfrm>
              <a:off x="672" y="820"/>
              <a:ext cx="265"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7"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43547" t="38583" r="43579" b="54558"/>
            <a:stretch>
              <a:fillRect/>
            </a:stretch>
          </p:blipFill>
          <p:spPr bwMode="auto">
            <a:xfrm>
              <a:off x="720" y="1584"/>
              <a:ext cx="265"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8"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38866" t="15433" r="51772" b="79422"/>
            <a:stretch>
              <a:fillRect/>
            </a:stretch>
          </p:blipFill>
          <p:spPr bwMode="auto">
            <a:xfrm>
              <a:off x="1344" y="2016"/>
              <a:ext cx="1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9"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8762" t="14577" r="31876" b="79422"/>
            <a:stretch>
              <a:fillRect/>
            </a:stretch>
          </p:blipFill>
          <p:spPr bwMode="auto">
            <a:xfrm>
              <a:off x="1008" y="864"/>
              <a:ext cx="19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0"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6421" t="32582" r="31876" b="62274"/>
            <a:stretch>
              <a:fillRect/>
            </a:stretch>
          </p:blipFill>
          <p:spPr bwMode="auto">
            <a:xfrm>
              <a:off x="768" y="2016"/>
              <a:ext cx="2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1"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8762" t="27437" r="31876" b="67418"/>
            <a:stretch>
              <a:fillRect/>
            </a:stretch>
          </p:blipFill>
          <p:spPr bwMode="auto">
            <a:xfrm>
              <a:off x="1248" y="1104"/>
              <a:ext cx="1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12"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9932" t="23151" r="31876" b="71706"/>
            <a:stretch>
              <a:fillRect/>
            </a:stretch>
          </p:blipFill>
          <p:spPr bwMode="auto">
            <a:xfrm>
              <a:off x="1104" y="1392"/>
              <a:ext cx="168"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4" name="Picture 13"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47058" t="24008" r="45920" b="63130"/>
            <a:stretch>
              <a:fillRect/>
            </a:stretch>
          </p:blipFill>
          <p:spPr bwMode="auto">
            <a:xfrm>
              <a:off x="864" y="1104"/>
              <a:ext cx="144"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5" name="Picture 14" descr="ermine"/>
            <p:cNvPicPr>
              <a:picLocks noChangeAspect="1" noChangeArrowheads="1"/>
            </p:cNvPicPr>
            <p:nvPr/>
          </p:nvPicPr>
          <p:blipFill>
            <a:blip r:embed="rId3" cstate="print">
              <a:extLst>
                <a:ext uri="{28A0092B-C50C-407E-A947-70E740481C1C}">
                  <a14:useLocalDpi xmlns:a14="http://schemas.microsoft.com/office/drawing/2010/main" val="0"/>
                </a:ext>
              </a:extLst>
            </a:blip>
            <a:srcRect l="50569" t="17148" r="37727" b="76851"/>
            <a:stretch>
              <a:fillRect/>
            </a:stretch>
          </p:blipFill>
          <p:spPr bwMode="auto">
            <a:xfrm>
              <a:off x="1296" y="1584"/>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72" name="Text Box 15"/>
          <p:cNvSpPr txBox="1">
            <a:spLocks noChangeArrowheads="1"/>
          </p:cNvSpPr>
          <p:nvPr/>
        </p:nvSpPr>
        <p:spPr bwMode="auto">
          <a:xfrm>
            <a:off x="2062421" y="5413376"/>
            <a:ext cx="46025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800" dirty="0" err="1" smtClean="0"/>
              <a:t>Thans</a:t>
            </a:r>
            <a:r>
              <a:rPr lang="en-US" altLang="en-US" sz="2800" dirty="0" smtClean="0"/>
              <a:t> to Li </a:t>
            </a:r>
            <a:r>
              <a:rPr lang="en-US" altLang="en-US" sz="2800" dirty="0" err="1"/>
              <a:t>Fei-Fei</a:t>
            </a:r>
            <a:r>
              <a:rPr lang="en-US" altLang="en-US" sz="2800" dirty="0"/>
              <a:t> </a:t>
            </a:r>
            <a:r>
              <a:rPr lang="en-US" altLang="en-US" sz="2800" dirty="0" smtClean="0"/>
              <a:t>(Oxford)</a:t>
            </a:r>
            <a:endParaRPr lang="en-US" altLang="en-US" sz="2800" dirty="0"/>
          </a:p>
        </p:txBody>
      </p:sp>
      <p:sp>
        <p:nvSpPr>
          <p:cNvPr id="7173" name="Rectangle 15"/>
          <p:cNvSpPr>
            <a:spLocks noChangeArrowheads="1"/>
          </p:cNvSpPr>
          <p:nvPr/>
        </p:nvSpPr>
        <p:spPr bwMode="auto">
          <a:xfrm>
            <a:off x="755576" y="228600"/>
            <a:ext cx="80074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dirty="0"/>
              <a:t>http://vision.cs.princeton.edu/documents/CVPR2007_tutorial_bag_of_words.ppt</a:t>
            </a:r>
          </a:p>
        </p:txBody>
      </p:sp>
    </p:spTree>
    <p:extLst>
      <p:ext uri="{BB962C8B-B14F-4D97-AF65-F5344CB8AC3E}">
        <p14:creationId xmlns:p14="http://schemas.microsoft.com/office/powerpoint/2010/main" val="19057919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838200" y="533400"/>
            <a:ext cx="3101975" cy="5519738"/>
            <a:chOff x="528" y="336"/>
            <a:chExt cx="1954" cy="3477"/>
          </a:xfrm>
        </p:grpSpPr>
        <p:pic>
          <p:nvPicPr>
            <p:cNvPr id="9234" name="Picture 3" descr="DaVinci_face_on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 y="1392"/>
              <a:ext cx="1954" cy="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9956" name="Text Box 4"/>
            <p:cNvSpPr txBox="1">
              <a:spLocks noChangeArrowheads="1"/>
            </p:cNvSpPr>
            <p:nvPr/>
          </p:nvSpPr>
          <p:spPr bwMode="auto">
            <a:xfrm>
              <a:off x="576" y="336"/>
              <a:ext cx="1584" cy="498"/>
            </a:xfrm>
            <a:prstGeom prst="rect">
              <a:avLst/>
            </a:prstGeom>
            <a:solidFill>
              <a:srgbClr val="DCF6D6"/>
            </a:solidFill>
            <a:ln w="28575">
              <a:solidFill>
                <a:srgbClr val="008000"/>
              </a:solidFill>
              <a:miter lim="800000"/>
              <a:headEnd/>
              <a:tailEnd/>
            </a:ln>
            <a:effectLst/>
          </p:spPr>
          <p:txBody>
            <a:bodyPr>
              <a:spAutoFit/>
            </a:bodyPr>
            <a:lstStyle/>
            <a:p>
              <a:pPr algn="ctr">
                <a:spcBef>
                  <a:spcPct val="50000"/>
                </a:spcBef>
                <a:defRPr/>
              </a:pPr>
              <a:r>
                <a:rPr lang="en-US" sz="4400" b="1" dirty="0" err="1" smtClean="0">
                  <a:effectLst>
                    <a:outerShdw blurRad="38100" dist="38100" dir="2700000" algn="tl">
                      <a:srgbClr val="FFFFFF"/>
                    </a:outerShdw>
                  </a:effectLst>
                </a:rPr>
                <a:t>Oggetto</a:t>
              </a:r>
              <a:endParaRPr lang="en-US" sz="4400" b="1" dirty="0">
                <a:effectLst>
                  <a:outerShdw blurRad="38100" dist="38100" dir="2700000" algn="tl">
                    <a:srgbClr val="FFFFFF"/>
                  </a:outerShdw>
                </a:effectLst>
              </a:endParaRPr>
            </a:p>
          </p:txBody>
        </p:sp>
      </p:grpSp>
      <p:grpSp>
        <p:nvGrpSpPr>
          <p:cNvPr id="3" name="Group 5"/>
          <p:cNvGrpSpPr>
            <a:grpSpLocks/>
          </p:cNvGrpSpPr>
          <p:nvPr/>
        </p:nvGrpSpPr>
        <p:grpSpPr bwMode="auto">
          <a:xfrm>
            <a:off x="3429000" y="533400"/>
            <a:ext cx="5334000" cy="6096000"/>
            <a:chOff x="2160" y="336"/>
            <a:chExt cx="3360" cy="3840"/>
          </a:xfrm>
        </p:grpSpPr>
        <p:grpSp>
          <p:nvGrpSpPr>
            <p:cNvPr id="9220" name="Group 6"/>
            <p:cNvGrpSpPr>
              <a:grpSpLocks/>
            </p:cNvGrpSpPr>
            <p:nvPr/>
          </p:nvGrpSpPr>
          <p:grpSpPr bwMode="auto">
            <a:xfrm>
              <a:off x="3072" y="1008"/>
              <a:ext cx="2274" cy="3168"/>
              <a:chOff x="3072" y="1008"/>
              <a:chExt cx="2274" cy="3168"/>
            </a:xfrm>
          </p:grpSpPr>
          <p:pic>
            <p:nvPicPr>
              <p:cNvPr id="9223" name="Picture 7" descr="lunch-bagtr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2" y="1008"/>
                <a:ext cx="2274" cy="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8" descr="ermine"/>
              <p:cNvPicPr>
                <a:picLocks noChangeAspect="1" noChangeArrowheads="1"/>
              </p:cNvPicPr>
              <p:nvPr/>
            </p:nvPicPr>
            <p:blipFill>
              <a:blip r:embed="rId4">
                <a:extLst>
                  <a:ext uri="{28A0092B-C50C-407E-A947-70E740481C1C}">
                    <a14:useLocalDpi xmlns:a14="http://schemas.microsoft.com/office/drawing/2010/main" val="0"/>
                  </a:ext>
                </a:extLst>
              </a:blip>
              <a:srcRect l="49399" t="22293" r="38898" b="71706"/>
              <a:stretch>
                <a:fillRect/>
              </a:stretch>
            </p:blipFill>
            <p:spPr bwMode="auto">
              <a:xfrm>
                <a:off x="4560" y="307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9" descr="ermine"/>
              <p:cNvPicPr>
                <a:picLocks noChangeAspect="1" noChangeArrowheads="1"/>
              </p:cNvPicPr>
              <p:nvPr/>
            </p:nvPicPr>
            <p:blipFill>
              <a:blip r:embed="rId4">
                <a:extLst>
                  <a:ext uri="{28A0092B-C50C-407E-A947-70E740481C1C}">
                    <a14:useLocalDpi xmlns:a14="http://schemas.microsoft.com/office/drawing/2010/main" val="0"/>
                  </a:ext>
                </a:extLst>
              </a:blip>
              <a:srcRect l="57591" t="4288" r="29535" b="88853"/>
              <a:stretch>
                <a:fillRect/>
              </a:stretch>
            </p:blipFill>
            <p:spPr bwMode="auto">
              <a:xfrm>
                <a:off x="4224" y="1632"/>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0" descr="ermine"/>
              <p:cNvPicPr>
                <a:picLocks noChangeAspect="1" noChangeArrowheads="1"/>
              </p:cNvPicPr>
              <p:nvPr/>
            </p:nvPicPr>
            <p:blipFill>
              <a:blip r:embed="rId4">
                <a:extLst>
                  <a:ext uri="{28A0092B-C50C-407E-A947-70E740481C1C}">
                    <a14:useLocalDpi xmlns:a14="http://schemas.microsoft.com/office/drawing/2010/main" val="0"/>
                  </a:ext>
                </a:extLst>
              </a:blip>
              <a:srcRect l="43547" t="38583" r="43579" b="54558"/>
              <a:stretch>
                <a:fillRect/>
              </a:stretch>
            </p:blipFill>
            <p:spPr bwMode="auto">
              <a:xfrm>
                <a:off x="3360" y="3120"/>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1" descr="ermine"/>
              <p:cNvPicPr>
                <a:picLocks noChangeAspect="1" noChangeArrowheads="1"/>
              </p:cNvPicPr>
              <p:nvPr/>
            </p:nvPicPr>
            <p:blipFill>
              <a:blip r:embed="rId4">
                <a:extLst>
                  <a:ext uri="{28A0092B-C50C-407E-A947-70E740481C1C}">
                    <a14:useLocalDpi xmlns:a14="http://schemas.microsoft.com/office/drawing/2010/main" val="0"/>
                  </a:ext>
                </a:extLst>
              </a:blip>
              <a:srcRect l="38866" t="15433" r="51772" b="79422"/>
              <a:stretch>
                <a:fillRect/>
              </a:stretch>
            </p:blipFill>
            <p:spPr bwMode="auto">
              <a:xfrm>
                <a:off x="4416" y="2496"/>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12" descr="ermine"/>
              <p:cNvPicPr>
                <a:picLocks noChangeAspect="1" noChangeArrowheads="1"/>
              </p:cNvPicPr>
              <p:nvPr/>
            </p:nvPicPr>
            <p:blipFill>
              <a:blip r:embed="rId4">
                <a:extLst>
                  <a:ext uri="{28A0092B-C50C-407E-A947-70E740481C1C}">
                    <a14:useLocalDpi xmlns:a14="http://schemas.microsoft.com/office/drawing/2010/main" val="0"/>
                  </a:ext>
                </a:extLst>
              </a:blip>
              <a:srcRect l="58762" t="14577" r="31876" b="79422"/>
              <a:stretch>
                <a:fillRect/>
              </a:stretch>
            </p:blipFill>
            <p:spPr bwMode="auto">
              <a:xfrm>
                <a:off x="3840" y="2544"/>
                <a:ext cx="38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9" name="Picture 13" descr="ermine"/>
              <p:cNvPicPr>
                <a:picLocks noChangeAspect="1" noChangeArrowheads="1"/>
              </p:cNvPicPr>
              <p:nvPr/>
            </p:nvPicPr>
            <p:blipFill>
              <a:blip r:embed="rId4">
                <a:extLst>
                  <a:ext uri="{28A0092B-C50C-407E-A947-70E740481C1C}">
                    <a14:useLocalDpi xmlns:a14="http://schemas.microsoft.com/office/drawing/2010/main" val="0"/>
                  </a:ext>
                </a:extLst>
              </a:blip>
              <a:srcRect l="56421" t="32582" r="31876" b="62274"/>
              <a:stretch>
                <a:fillRect/>
              </a:stretch>
            </p:blipFill>
            <p:spPr bwMode="auto">
              <a:xfrm>
                <a:off x="4368" y="3600"/>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0" name="Picture 14" descr="ermine"/>
              <p:cNvPicPr>
                <a:picLocks noChangeAspect="1" noChangeArrowheads="1"/>
              </p:cNvPicPr>
              <p:nvPr/>
            </p:nvPicPr>
            <p:blipFill>
              <a:blip r:embed="rId4">
                <a:extLst>
                  <a:ext uri="{28A0092B-C50C-407E-A947-70E740481C1C}">
                    <a14:useLocalDpi xmlns:a14="http://schemas.microsoft.com/office/drawing/2010/main" val="0"/>
                  </a:ext>
                </a:extLst>
              </a:blip>
              <a:srcRect l="58762" t="27437" r="31876" b="67418"/>
              <a:stretch>
                <a:fillRect/>
              </a:stretch>
            </p:blipFill>
            <p:spPr bwMode="auto">
              <a:xfrm>
                <a:off x="4512" y="2064"/>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Picture 15" descr="ermine"/>
              <p:cNvPicPr>
                <a:picLocks noChangeAspect="1" noChangeArrowheads="1"/>
              </p:cNvPicPr>
              <p:nvPr/>
            </p:nvPicPr>
            <p:blipFill>
              <a:blip r:embed="rId4">
                <a:extLst>
                  <a:ext uri="{28A0092B-C50C-407E-A947-70E740481C1C}">
                    <a14:useLocalDpi xmlns:a14="http://schemas.microsoft.com/office/drawing/2010/main" val="0"/>
                  </a:ext>
                </a:extLst>
              </a:blip>
              <a:srcRect l="59932" t="23151" r="31876" b="71706"/>
              <a:stretch>
                <a:fillRect/>
              </a:stretch>
            </p:blipFill>
            <p:spPr bwMode="auto">
              <a:xfrm>
                <a:off x="4032" y="3024"/>
                <a:ext cx="33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Picture 16" descr="ermine"/>
              <p:cNvPicPr>
                <a:picLocks noChangeAspect="1" noChangeArrowheads="1"/>
              </p:cNvPicPr>
              <p:nvPr/>
            </p:nvPicPr>
            <p:blipFill>
              <a:blip r:embed="rId4">
                <a:extLst>
                  <a:ext uri="{28A0092B-C50C-407E-A947-70E740481C1C}">
                    <a14:useLocalDpi xmlns:a14="http://schemas.microsoft.com/office/drawing/2010/main" val="0"/>
                  </a:ext>
                </a:extLst>
              </a:blip>
              <a:srcRect l="47058" t="24008" r="45920" b="63130"/>
              <a:stretch>
                <a:fillRect/>
              </a:stretch>
            </p:blipFill>
            <p:spPr bwMode="auto">
              <a:xfrm>
                <a:off x="3792" y="1680"/>
                <a:ext cx="28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Picture 17" descr="ermine"/>
              <p:cNvPicPr>
                <a:picLocks noChangeAspect="1" noChangeArrowheads="1"/>
              </p:cNvPicPr>
              <p:nvPr/>
            </p:nvPicPr>
            <p:blipFill>
              <a:blip r:embed="rId4">
                <a:extLst>
                  <a:ext uri="{28A0092B-C50C-407E-A947-70E740481C1C}">
                    <a14:useLocalDpi xmlns:a14="http://schemas.microsoft.com/office/drawing/2010/main" val="0"/>
                  </a:ext>
                </a:extLst>
              </a:blip>
              <a:srcRect l="50569" t="17148" r="37727" b="76851"/>
              <a:stretch>
                <a:fillRect/>
              </a:stretch>
            </p:blipFill>
            <p:spPr bwMode="auto">
              <a:xfrm>
                <a:off x="3648" y="355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9970" name="Text Box 18"/>
            <p:cNvSpPr txBox="1">
              <a:spLocks noChangeArrowheads="1"/>
            </p:cNvSpPr>
            <p:nvPr/>
          </p:nvSpPr>
          <p:spPr bwMode="auto">
            <a:xfrm>
              <a:off x="2880" y="336"/>
              <a:ext cx="2640" cy="498"/>
            </a:xfrm>
            <a:prstGeom prst="rect">
              <a:avLst/>
            </a:prstGeom>
            <a:solidFill>
              <a:srgbClr val="DFCCAB"/>
            </a:solidFill>
            <a:ln w="28575">
              <a:solidFill>
                <a:srgbClr val="9A7966"/>
              </a:solidFill>
              <a:miter lim="800000"/>
              <a:headEnd/>
              <a:tailEnd/>
            </a:ln>
            <a:effectLst/>
          </p:spPr>
          <p:txBody>
            <a:bodyPr>
              <a:spAutoFit/>
            </a:bodyPr>
            <a:lstStyle/>
            <a:p>
              <a:pPr algn="ctr">
                <a:spcBef>
                  <a:spcPct val="50000"/>
                </a:spcBef>
                <a:defRPr/>
              </a:pPr>
              <a:r>
                <a:rPr lang="en-US" sz="4400" b="1">
                  <a:effectLst>
                    <a:outerShdw blurRad="38100" dist="38100" dir="2700000" algn="tl">
                      <a:srgbClr val="FFFFFF"/>
                    </a:outerShdw>
                  </a:effectLst>
                </a:rPr>
                <a:t>Bag of ‘words’</a:t>
              </a:r>
            </a:p>
          </p:txBody>
        </p:sp>
        <p:sp>
          <p:nvSpPr>
            <p:cNvPr id="9222" name="Line 19"/>
            <p:cNvSpPr>
              <a:spLocks noChangeShapeType="1"/>
            </p:cNvSpPr>
            <p:nvPr/>
          </p:nvSpPr>
          <p:spPr bwMode="auto">
            <a:xfrm>
              <a:off x="2160" y="576"/>
              <a:ext cx="720" cy="0"/>
            </a:xfrm>
            <a:prstGeom prst="line">
              <a:avLst/>
            </a:prstGeom>
            <a:noFill/>
            <a:ln w="38100">
              <a:solidFill>
                <a:srgbClr val="3333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36056649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title"/>
          </p:nvPr>
        </p:nvSpPr>
        <p:spPr>
          <a:xfrm>
            <a:off x="457200" y="274638"/>
            <a:ext cx="8229600" cy="487362"/>
          </a:xfrm>
        </p:spPr>
        <p:txBody>
          <a:bodyPr/>
          <a:lstStyle/>
          <a:p>
            <a:pPr eaLnBrk="1" hangingPunct="1">
              <a:defRPr/>
            </a:pPr>
            <a:r>
              <a:rPr lang="en-US" sz="3600" b="1" dirty="0" err="1" smtClean="0">
                <a:effectLst>
                  <a:outerShdw blurRad="38100" dist="38100" dir="2700000" algn="tl">
                    <a:srgbClr val="C0C0C0"/>
                  </a:outerShdw>
                </a:effectLst>
              </a:rPr>
              <a:t>Analogia</a:t>
            </a:r>
            <a:r>
              <a:rPr lang="en-US" sz="3600" b="1" dirty="0" smtClean="0">
                <a:effectLst>
                  <a:outerShdw blurRad="38100" dist="38100" dir="2700000" algn="tl">
                    <a:srgbClr val="C0C0C0"/>
                  </a:outerShdw>
                </a:effectLst>
              </a:rPr>
              <a:t> con </a:t>
            </a:r>
            <a:r>
              <a:rPr lang="en-US" sz="3600" b="1" dirty="0" err="1" smtClean="0">
                <a:effectLst>
                  <a:outerShdw blurRad="38100" dist="38100" dir="2700000" algn="tl">
                    <a:srgbClr val="C0C0C0"/>
                  </a:outerShdw>
                </a:effectLst>
              </a:rPr>
              <a:t>i</a:t>
            </a:r>
            <a:r>
              <a:rPr lang="en-US" sz="3600" b="1" dirty="0" smtClean="0">
                <a:effectLst>
                  <a:outerShdw blurRad="38100" dist="38100" dir="2700000" algn="tl">
                    <a:srgbClr val="C0C0C0"/>
                  </a:outerShdw>
                </a:effectLst>
              </a:rPr>
              <a:t> </a:t>
            </a:r>
            <a:r>
              <a:rPr lang="en-US" sz="3600" b="1" dirty="0" err="1" smtClean="0">
                <a:effectLst>
                  <a:outerShdw blurRad="38100" dist="38100" dir="2700000" algn="tl">
                    <a:srgbClr val="C0C0C0"/>
                  </a:outerShdw>
                </a:effectLst>
              </a:rPr>
              <a:t>documenti</a:t>
            </a:r>
            <a:r>
              <a:rPr lang="en-US" sz="3600" b="1" dirty="0" smtClean="0">
                <a:effectLst>
                  <a:outerShdw blurRad="38100" dist="38100" dir="2700000" algn="tl">
                    <a:srgbClr val="C0C0C0"/>
                  </a:outerShdw>
                </a:effectLst>
              </a:rPr>
              <a:t> </a:t>
            </a:r>
            <a:r>
              <a:rPr lang="en-US" sz="3600" b="1" dirty="0" err="1" smtClean="0">
                <a:effectLst>
                  <a:outerShdw blurRad="38100" dist="38100" dir="2700000" algn="tl">
                    <a:srgbClr val="C0C0C0"/>
                  </a:outerShdw>
                </a:effectLst>
              </a:rPr>
              <a:t>testuali</a:t>
            </a:r>
            <a:endParaRPr lang="en-US" sz="3600" b="1" dirty="0" smtClean="0">
              <a:effectLst>
                <a:outerShdw blurRad="38100" dist="38100" dir="2700000" algn="tl">
                  <a:srgbClr val="C0C0C0"/>
                </a:outerShdw>
              </a:effectLst>
            </a:endParaRPr>
          </a:p>
        </p:txBody>
      </p:sp>
      <p:sp>
        <p:nvSpPr>
          <p:cNvPr id="10243" name="AutoShape 3"/>
          <p:cNvSpPr>
            <a:spLocks noChangeArrowheads="1"/>
          </p:cNvSpPr>
          <p:nvPr/>
        </p:nvSpPr>
        <p:spPr bwMode="auto">
          <a:xfrm>
            <a:off x="304800" y="1139825"/>
            <a:ext cx="4038600" cy="5260975"/>
          </a:xfrm>
          <a:prstGeom prst="foldedCorner">
            <a:avLst>
              <a:gd name="adj" fmla="val 12500"/>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244" name="Rectangle 4"/>
          <p:cNvSpPr>
            <a:spLocks noChangeArrowheads="1"/>
          </p:cNvSpPr>
          <p:nvPr/>
        </p:nvSpPr>
        <p:spPr bwMode="auto">
          <a:xfrm>
            <a:off x="304800" y="1143000"/>
            <a:ext cx="3792538" cy="519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t>Of all the sensory impressions proceeding to the brain, the visual experiences are the dominant ones. Our perception of the world around us is based essentially on the messages that reach the brain from our eyes. For a long time it was thought that the retinal image was transmitted point by point to visual centers in the brain; the cerebral cortex was a movie screen, so to speak, upon which the image in the eye was projected. Through the discoveries of Hubel and Wiesel we now know that behind the origin of the visual perception in the brain there is a considerably more complicated course of events. By following the visual impulses along their path to the various cell layers of the optical cortex, Hubel and Wiesel have been able to demonstrate that the </a:t>
            </a:r>
            <a:r>
              <a:rPr lang="en-US" altLang="en-US" sz="1400" i="1"/>
              <a:t>message about the image falling on the retina undergoes a step-wise analysis in a system of nerve cells stored in columns. In this system each cell has its specific function and is responsible for a specific detail in the pattern of the retinal image.</a:t>
            </a:r>
            <a:endParaRPr lang="en-US" altLang="en-US" sz="1400"/>
          </a:p>
        </p:txBody>
      </p:sp>
      <p:grpSp>
        <p:nvGrpSpPr>
          <p:cNvPr id="2" name="Group 5"/>
          <p:cNvGrpSpPr>
            <a:grpSpLocks/>
          </p:cNvGrpSpPr>
          <p:nvPr/>
        </p:nvGrpSpPr>
        <p:grpSpPr bwMode="auto">
          <a:xfrm>
            <a:off x="914400" y="1981200"/>
            <a:ext cx="3592513" cy="4572000"/>
            <a:chOff x="768" y="1824"/>
            <a:chExt cx="918" cy="1248"/>
          </a:xfrm>
        </p:grpSpPr>
        <p:pic>
          <p:nvPicPr>
            <p:cNvPr id="10252" name="Picture 6" descr="ma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 y="1824"/>
              <a:ext cx="918"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3" name="Oval 7"/>
            <p:cNvSpPr>
              <a:spLocks noChangeArrowheads="1"/>
            </p:cNvSpPr>
            <p:nvPr/>
          </p:nvSpPr>
          <p:spPr bwMode="auto">
            <a:xfrm>
              <a:off x="816" y="1872"/>
              <a:ext cx="672" cy="62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b="1">
                  <a:solidFill>
                    <a:srgbClr val="000099"/>
                  </a:solidFill>
                </a:rPr>
                <a:t>sensory, brain, </a:t>
              </a:r>
            </a:p>
            <a:p>
              <a:pPr algn="ctr" eaLnBrk="1" hangingPunct="1"/>
              <a:r>
                <a:rPr lang="en-US" altLang="en-US" sz="2000" b="1">
                  <a:solidFill>
                    <a:srgbClr val="000099"/>
                  </a:solidFill>
                </a:rPr>
                <a:t>visual, perception, </a:t>
              </a:r>
            </a:p>
            <a:p>
              <a:pPr algn="ctr" eaLnBrk="1" hangingPunct="1"/>
              <a:r>
                <a:rPr lang="en-US" altLang="en-US" sz="2000" b="1">
                  <a:solidFill>
                    <a:srgbClr val="000099"/>
                  </a:solidFill>
                </a:rPr>
                <a:t>retinal, cerebral cortex,</a:t>
              </a:r>
            </a:p>
            <a:p>
              <a:pPr algn="ctr" eaLnBrk="1" hangingPunct="1"/>
              <a:r>
                <a:rPr lang="en-US" altLang="en-US" sz="2000" b="1">
                  <a:solidFill>
                    <a:srgbClr val="000099"/>
                  </a:solidFill>
                </a:rPr>
                <a:t>eye, cell, optical </a:t>
              </a:r>
            </a:p>
            <a:p>
              <a:pPr algn="ctr" eaLnBrk="1" hangingPunct="1"/>
              <a:r>
                <a:rPr lang="en-US" altLang="en-US" sz="2000" b="1">
                  <a:solidFill>
                    <a:srgbClr val="000099"/>
                  </a:solidFill>
                </a:rPr>
                <a:t>nerve, image</a:t>
              </a:r>
            </a:p>
            <a:p>
              <a:pPr algn="ctr" eaLnBrk="1" hangingPunct="1"/>
              <a:r>
                <a:rPr lang="en-US" altLang="en-US" sz="2000" b="1">
                  <a:solidFill>
                    <a:srgbClr val="000099"/>
                  </a:solidFill>
                </a:rPr>
                <a:t>Hubel, Wiesel</a:t>
              </a:r>
            </a:p>
          </p:txBody>
        </p:sp>
      </p:grpSp>
      <p:grpSp>
        <p:nvGrpSpPr>
          <p:cNvPr id="3" name="Group 8"/>
          <p:cNvGrpSpPr>
            <a:grpSpLocks/>
          </p:cNvGrpSpPr>
          <p:nvPr/>
        </p:nvGrpSpPr>
        <p:grpSpPr bwMode="auto">
          <a:xfrm>
            <a:off x="4724400" y="1143000"/>
            <a:ext cx="4191000" cy="5410200"/>
            <a:chOff x="2976" y="720"/>
            <a:chExt cx="2640" cy="3408"/>
          </a:xfrm>
        </p:grpSpPr>
        <p:sp>
          <p:nvSpPr>
            <p:cNvPr id="10247" name="AutoShape 9"/>
            <p:cNvSpPr>
              <a:spLocks noChangeArrowheads="1"/>
            </p:cNvSpPr>
            <p:nvPr/>
          </p:nvSpPr>
          <p:spPr bwMode="auto">
            <a:xfrm>
              <a:off x="2976" y="720"/>
              <a:ext cx="2544" cy="3314"/>
            </a:xfrm>
            <a:prstGeom prst="foldedCorner">
              <a:avLst>
                <a:gd name="adj" fmla="val 12500"/>
              </a:avLst>
            </a:prstGeom>
            <a:solidFill>
              <a:srgbClr val="FFCC99"/>
            </a:solidFill>
            <a:ln w="9525">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248" name="Rectangle 10"/>
            <p:cNvSpPr>
              <a:spLocks noChangeArrowheads="1"/>
            </p:cNvSpPr>
            <p:nvPr/>
          </p:nvSpPr>
          <p:spPr bwMode="auto">
            <a:xfrm>
              <a:off x="2987" y="720"/>
              <a:ext cx="2389" cy="3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t>China is forecasting a trade surplus of $90bn (£51bn) to $100bn this year, a threefold increase on 2004's $32bn. The Commerce Ministry said the surplus would be created by a predicted 30% jump in exports to $750bn, compared with a 18% rise in imports to $660bn. The figures are likely to further annoy the US, which has long argued that China's exports are unfairly helped by a deliberately undervalued yuan.  Beijing agrees the surplus is too high, but says the yuan is only one factor. Bank of China governor Zhou Xiaochuan said the country also needed to do more to boost domestic demand so more goods stayed within the country. China increased the value of the yuan against the dollar by 2.1% in July and permitted it to trade within a narrow band, but the US wants the yuan to be allowed to trade freely. However, Beijing has made it clear that it will take its time and tread carefully before allowing the yuan to rise further in value.</a:t>
              </a:r>
            </a:p>
          </p:txBody>
        </p:sp>
        <p:grpSp>
          <p:nvGrpSpPr>
            <p:cNvPr id="10249" name="Group 11"/>
            <p:cNvGrpSpPr>
              <a:grpSpLocks/>
            </p:cNvGrpSpPr>
            <p:nvPr/>
          </p:nvGrpSpPr>
          <p:grpSpPr bwMode="auto">
            <a:xfrm>
              <a:off x="3353" y="1248"/>
              <a:ext cx="2263" cy="2880"/>
              <a:chOff x="768" y="1824"/>
              <a:chExt cx="918" cy="1248"/>
            </a:xfrm>
          </p:grpSpPr>
          <p:pic>
            <p:nvPicPr>
              <p:cNvPr id="10250" name="Picture 12" descr="ma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 y="1824"/>
                <a:ext cx="918"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Oval 13"/>
              <p:cNvSpPr>
                <a:spLocks noChangeArrowheads="1"/>
              </p:cNvSpPr>
              <p:nvPr/>
            </p:nvSpPr>
            <p:spPr bwMode="auto">
              <a:xfrm>
                <a:off x="816" y="1872"/>
                <a:ext cx="672" cy="62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b="1">
                    <a:solidFill>
                      <a:srgbClr val="FF0000"/>
                    </a:solidFill>
                  </a:rPr>
                  <a:t>China, trade, </a:t>
                </a:r>
              </a:p>
              <a:p>
                <a:pPr algn="ctr" eaLnBrk="1" hangingPunct="1"/>
                <a:r>
                  <a:rPr lang="en-US" altLang="en-US" sz="2000" b="1">
                    <a:solidFill>
                      <a:srgbClr val="FF0000"/>
                    </a:solidFill>
                  </a:rPr>
                  <a:t>surplus, commerce, </a:t>
                </a:r>
              </a:p>
              <a:p>
                <a:pPr algn="ctr" eaLnBrk="1" hangingPunct="1"/>
                <a:r>
                  <a:rPr lang="en-US" altLang="en-US" sz="2000" b="1">
                    <a:solidFill>
                      <a:srgbClr val="FF0000"/>
                    </a:solidFill>
                  </a:rPr>
                  <a:t>exports, imports, US, </a:t>
                </a:r>
              </a:p>
              <a:p>
                <a:pPr algn="ctr" eaLnBrk="1" hangingPunct="1"/>
                <a:r>
                  <a:rPr lang="en-US" altLang="en-US" sz="2000" b="1">
                    <a:solidFill>
                      <a:srgbClr val="FF0000"/>
                    </a:solidFill>
                  </a:rPr>
                  <a:t>yuan, bank, domestic, </a:t>
                </a:r>
              </a:p>
              <a:p>
                <a:pPr algn="ctr" eaLnBrk="1" hangingPunct="1"/>
                <a:r>
                  <a:rPr lang="en-US" altLang="en-US" sz="2000" b="1">
                    <a:solidFill>
                      <a:srgbClr val="FF0000"/>
                    </a:solidFill>
                  </a:rPr>
                  <a:t>foreign, increase, </a:t>
                </a:r>
              </a:p>
              <a:p>
                <a:pPr algn="ctr" eaLnBrk="1" hangingPunct="1"/>
                <a:r>
                  <a:rPr lang="en-US" altLang="en-US" sz="2000" b="1">
                    <a:solidFill>
                      <a:srgbClr val="FF0000"/>
                    </a:solidFill>
                  </a:rPr>
                  <a:t>trade, value</a:t>
                </a:r>
              </a:p>
            </p:txBody>
          </p:sp>
        </p:grpSp>
      </p:grpSp>
    </p:spTree>
    <p:extLst>
      <p:ext uri="{BB962C8B-B14F-4D97-AF65-F5344CB8AC3E}">
        <p14:creationId xmlns:p14="http://schemas.microsoft.com/office/powerpoint/2010/main" val="32686527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76200"/>
            <a:ext cx="8229600" cy="838200"/>
          </a:xfrm>
        </p:spPr>
        <p:txBody>
          <a:bodyPr/>
          <a:lstStyle/>
          <a:p>
            <a:pPr eaLnBrk="1" hangingPunct="1"/>
            <a:r>
              <a:rPr lang="en-US" altLang="en-US" sz="3600" dirty="0" smtClean="0"/>
              <a:t>Bag of visual words: </a:t>
            </a:r>
            <a:r>
              <a:rPr lang="en-US" altLang="en-US" sz="3600" dirty="0" err="1" smtClean="0"/>
              <a:t>punti</a:t>
            </a:r>
            <a:r>
              <a:rPr lang="en-US" altLang="en-US" sz="3600" dirty="0" smtClean="0"/>
              <a:t> </a:t>
            </a:r>
            <a:r>
              <a:rPr lang="en-US" altLang="en-US" sz="3600" dirty="0" err="1" smtClean="0"/>
              <a:t>fondamentali</a:t>
            </a:r>
            <a:endParaRPr lang="en-US" altLang="en-US" sz="3600" dirty="0" smtClean="0"/>
          </a:p>
        </p:txBody>
      </p:sp>
      <p:grpSp>
        <p:nvGrpSpPr>
          <p:cNvPr id="12291" name="Group 4"/>
          <p:cNvGrpSpPr>
            <a:grpSpLocks/>
          </p:cNvGrpSpPr>
          <p:nvPr/>
        </p:nvGrpSpPr>
        <p:grpSpPr bwMode="auto">
          <a:xfrm>
            <a:off x="2133600" y="5307782"/>
            <a:ext cx="5029200" cy="817562"/>
            <a:chOff x="96" y="96"/>
            <a:chExt cx="5616" cy="912"/>
          </a:xfrm>
        </p:grpSpPr>
        <p:sp>
          <p:nvSpPr>
            <p:cNvPr id="12327" name="Rectangle 5"/>
            <p:cNvSpPr>
              <a:spLocks noChangeArrowheads="1"/>
            </p:cNvSpPr>
            <p:nvPr/>
          </p:nvSpPr>
          <p:spPr bwMode="auto">
            <a:xfrm>
              <a:off x="96" y="96"/>
              <a:ext cx="5616" cy="912"/>
            </a:xfrm>
            <a:prstGeom prst="rect">
              <a:avLst/>
            </a:prstGeom>
            <a:solidFill>
              <a:srgbClr val="FFE4C9"/>
            </a:solidFill>
            <a:ln w="38100">
              <a:solidFill>
                <a:srgbClr val="864300"/>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2328" name="Picture 6"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240" y="624"/>
              <a:ext cx="38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9" name="Picture 7"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7591" t="4288" r="29535" b="88853"/>
            <a:stretch>
              <a:fillRect/>
            </a:stretch>
          </p:blipFill>
          <p:spPr bwMode="auto">
            <a:xfrm>
              <a:off x="4800" y="576"/>
              <a:ext cx="38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0" name="Picture 8" descr="ermine"/>
            <p:cNvPicPr>
              <a:picLocks noChangeAspect="1" noChangeArrowheads="1"/>
            </p:cNvPicPr>
            <p:nvPr/>
          </p:nvPicPr>
          <p:blipFill>
            <a:blip r:embed="rId2">
              <a:extLst>
                <a:ext uri="{28A0092B-C50C-407E-A947-70E740481C1C}">
                  <a14:useLocalDpi xmlns:a14="http://schemas.microsoft.com/office/drawing/2010/main" val="0"/>
                </a:ext>
              </a:extLst>
            </a:blip>
            <a:srcRect l="58762" t="14577" r="31876" b="79422"/>
            <a:stretch>
              <a:fillRect/>
            </a:stretch>
          </p:blipFill>
          <p:spPr bwMode="auto">
            <a:xfrm>
              <a:off x="240" y="192"/>
              <a:ext cx="38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1" name="Picture 9" descr="ermine"/>
            <p:cNvPicPr>
              <a:picLocks noChangeAspect="1" noChangeArrowheads="1"/>
            </p:cNvPicPr>
            <p:nvPr/>
          </p:nvPicPr>
          <p:blipFill>
            <a:blip r:embed="rId2">
              <a:extLst>
                <a:ext uri="{28A0092B-C50C-407E-A947-70E740481C1C}">
                  <a14:useLocalDpi xmlns:a14="http://schemas.microsoft.com/office/drawing/2010/main" val="0"/>
                </a:ext>
              </a:extLst>
            </a:blip>
            <a:srcRect l="58762" t="27437" r="31876" b="67418"/>
            <a:stretch>
              <a:fillRect/>
            </a:stretch>
          </p:blipFill>
          <p:spPr bwMode="auto">
            <a:xfrm>
              <a:off x="3600" y="576"/>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2" name="Picture 10" descr="ermine"/>
            <p:cNvPicPr>
              <a:picLocks noChangeAspect="1" noChangeArrowheads="1"/>
            </p:cNvPicPr>
            <p:nvPr/>
          </p:nvPicPr>
          <p:blipFill>
            <a:blip r:embed="rId2">
              <a:extLst>
                <a:ext uri="{28A0092B-C50C-407E-A947-70E740481C1C}">
                  <a14:useLocalDpi xmlns:a14="http://schemas.microsoft.com/office/drawing/2010/main" val="0"/>
                </a:ext>
              </a:extLst>
            </a:blip>
            <a:srcRect l="59932" t="23151" r="31876" b="71706"/>
            <a:stretch>
              <a:fillRect/>
            </a:stretch>
          </p:blipFill>
          <p:spPr bwMode="auto">
            <a:xfrm>
              <a:off x="1104" y="247"/>
              <a:ext cx="384"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3" name="Picture 11" descr="ermine"/>
            <p:cNvPicPr>
              <a:picLocks noChangeAspect="1" noChangeArrowheads="1"/>
            </p:cNvPicPr>
            <p:nvPr/>
          </p:nvPicPr>
          <p:blipFill>
            <a:blip r:embed="rId2">
              <a:extLst>
                <a:ext uri="{28A0092B-C50C-407E-A947-70E740481C1C}">
                  <a14:useLocalDpi xmlns:a14="http://schemas.microsoft.com/office/drawing/2010/main" val="0"/>
                </a:ext>
              </a:extLst>
            </a:blip>
            <a:srcRect l="50569" t="17148" r="37727" b="76851"/>
            <a:stretch>
              <a:fillRect/>
            </a:stretch>
          </p:blipFill>
          <p:spPr bwMode="auto">
            <a:xfrm>
              <a:off x="2640" y="240"/>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4" name="Picture 12"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7500" t="75458"/>
            <a:stretch>
              <a:fillRect/>
            </a:stretch>
          </p:blipFill>
          <p:spPr bwMode="auto">
            <a:xfrm>
              <a:off x="1104" y="672"/>
              <a:ext cx="432"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5" name="Picture 13"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001" t="49956" r="42499" b="16507"/>
            <a:stretch>
              <a:fillRect/>
            </a:stretch>
          </p:blipFill>
          <p:spPr bwMode="auto">
            <a:xfrm>
              <a:off x="5328" y="576"/>
              <a:ext cx="31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6" name="Picture 14"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0000" r="55000" b="54236"/>
            <a:stretch>
              <a:fillRect/>
            </a:stretch>
          </p:blipFill>
          <p:spPr bwMode="auto">
            <a:xfrm>
              <a:off x="4512" y="240"/>
              <a:ext cx="285"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7" name="Picture 15"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t="33188" r="60001"/>
            <a:stretch>
              <a:fillRect/>
            </a:stretch>
          </p:blipFill>
          <p:spPr bwMode="auto">
            <a:xfrm>
              <a:off x="2160" y="242"/>
              <a:ext cx="384"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8" name="Picture 16"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2500" t="20612" r="22501" b="37468"/>
            <a:stretch>
              <a:fillRect/>
            </a:stretch>
          </p:blipFill>
          <p:spPr bwMode="auto">
            <a:xfrm>
              <a:off x="3600" y="24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9" name="Picture 17"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l="35715" t="2991" r="21428" b="71085"/>
            <a:stretch>
              <a:fillRect/>
            </a:stretch>
          </p:blipFill>
          <p:spPr bwMode="auto">
            <a:xfrm>
              <a:off x="3198" y="288"/>
              <a:ext cx="354" cy="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0" name="Picture 18" descr="violin"/>
            <p:cNvPicPr>
              <a:picLocks noChangeAspect="1" noChangeArrowheads="1"/>
            </p:cNvPicPr>
            <p:nvPr/>
          </p:nvPicPr>
          <p:blipFill>
            <a:blip r:embed="rId4">
              <a:extLst>
                <a:ext uri="{28A0092B-C50C-407E-A947-70E740481C1C}">
                  <a14:useLocalDpi xmlns:a14="http://schemas.microsoft.com/office/drawing/2010/main" val="0"/>
                </a:ext>
              </a:extLst>
            </a:blip>
            <a:srcRect t="26286" b="52684"/>
            <a:stretch>
              <a:fillRect/>
            </a:stretch>
          </p:blipFill>
          <p:spPr bwMode="auto">
            <a:xfrm>
              <a:off x="4080" y="288"/>
              <a:ext cx="52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1" name="Picture 19"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50055" b="26286"/>
            <a:stretch>
              <a:fillRect/>
            </a:stretch>
          </p:blipFill>
          <p:spPr bwMode="auto">
            <a:xfrm>
              <a:off x="1584" y="384"/>
              <a:ext cx="57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2" name="Picture 20"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2400" y="672"/>
              <a:ext cx="624"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3" name="Picture 21"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l="56544" t="49945" r="-523" b="18510"/>
            <a:stretch>
              <a:fillRect/>
            </a:stretch>
          </p:blipFill>
          <p:spPr bwMode="auto">
            <a:xfrm>
              <a:off x="720" y="336"/>
              <a:ext cx="29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4" name="Picture 22"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31544" b="47426"/>
            <a:stretch>
              <a:fillRect/>
            </a:stretch>
          </p:blipFill>
          <p:spPr bwMode="auto">
            <a:xfrm>
              <a:off x="4896" y="190"/>
              <a:ext cx="672"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2" name="Group 23"/>
          <p:cNvGrpSpPr>
            <a:grpSpLocks/>
          </p:cNvGrpSpPr>
          <p:nvPr/>
        </p:nvGrpSpPr>
        <p:grpSpPr bwMode="auto">
          <a:xfrm>
            <a:off x="228600" y="2924944"/>
            <a:ext cx="8763000" cy="2209800"/>
            <a:chOff x="144" y="1776"/>
            <a:chExt cx="5520" cy="1392"/>
          </a:xfrm>
        </p:grpSpPr>
        <p:sp>
          <p:nvSpPr>
            <p:cNvPr id="12297" name="Rectangle 24"/>
            <p:cNvSpPr>
              <a:spLocks noChangeArrowheads="1"/>
            </p:cNvSpPr>
            <p:nvPr/>
          </p:nvSpPr>
          <p:spPr bwMode="auto">
            <a:xfrm>
              <a:off x="4944" y="1776"/>
              <a:ext cx="96" cy="1129"/>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298" name="Rectangle 25"/>
            <p:cNvSpPr>
              <a:spLocks noChangeArrowheads="1"/>
            </p:cNvSpPr>
            <p:nvPr/>
          </p:nvSpPr>
          <p:spPr bwMode="auto">
            <a:xfrm>
              <a:off x="4320" y="2736"/>
              <a:ext cx="96" cy="169"/>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299" name="Rectangle 26"/>
            <p:cNvSpPr>
              <a:spLocks noChangeArrowheads="1"/>
            </p:cNvSpPr>
            <p:nvPr/>
          </p:nvSpPr>
          <p:spPr bwMode="auto">
            <a:xfrm>
              <a:off x="4608" y="2592"/>
              <a:ext cx="96" cy="313"/>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0" name="Rectangle 27"/>
            <p:cNvSpPr>
              <a:spLocks noChangeArrowheads="1"/>
            </p:cNvSpPr>
            <p:nvPr/>
          </p:nvSpPr>
          <p:spPr bwMode="auto">
            <a:xfrm>
              <a:off x="5328" y="2736"/>
              <a:ext cx="96" cy="169"/>
            </a:xfrm>
            <a:prstGeom prst="rect">
              <a:avLst/>
            </a:prstGeom>
            <a:solidFill>
              <a:srgbClr val="B32727"/>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1" name="Rectangle 28"/>
            <p:cNvSpPr>
              <a:spLocks noChangeArrowheads="1"/>
            </p:cNvSpPr>
            <p:nvPr/>
          </p:nvSpPr>
          <p:spPr bwMode="auto">
            <a:xfrm>
              <a:off x="2976" y="2832"/>
              <a:ext cx="96" cy="96"/>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2" name="Rectangle 29"/>
            <p:cNvSpPr>
              <a:spLocks noChangeArrowheads="1"/>
            </p:cNvSpPr>
            <p:nvPr/>
          </p:nvSpPr>
          <p:spPr bwMode="auto">
            <a:xfrm>
              <a:off x="2400" y="2208"/>
              <a:ext cx="96" cy="720"/>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3" name="Rectangle 30"/>
            <p:cNvSpPr>
              <a:spLocks noChangeArrowheads="1"/>
            </p:cNvSpPr>
            <p:nvPr/>
          </p:nvSpPr>
          <p:spPr bwMode="auto">
            <a:xfrm>
              <a:off x="2688" y="2832"/>
              <a:ext cx="96" cy="96"/>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4" name="Rectangle 31"/>
            <p:cNvSpPr>
              <a:spLocks noChangeArrowheads="1"/>
            </p:cNvSpPr>
            <p:nvPr/>
          </p:nvSpPr>
          <p:spPr bwMode="auto">
            <a:xfrm>
              <a:off x="3408" y="2880"/>
              <a:ext cx="96" cy="48"/>
            </a:xfrm>
            <a:prstGeom prst="rect">
              <a:avLst/>
            </a:prstGeom>
            <a:solidFill>
              <a:srgbClr val="FFFF00"/>
            </a:solidFill>
            <a:ln w="12700">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5" name="Rectangle 32"/>
            <p:cNvSpPr>
              <a:spLocks noChangeArrowheads="1"/>
            </p:cNvSpPr>
            <p:nvPr/>
          </p:nvSpPr>
          <p:spPr bwMode="auto">
            <a:xfrm>
              <a:off x="960" y="2809"/>
              <a:ext cx="96" cy="96"/>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6" name="Rectangle 33"/>
            <p:cNvSpPr>
              <a:spLocks noChangeArrowheads="1"/>
            </p:cNvSpPr>
            <p:nvPr/>
          </p:nvSpPr>
          <p:spPr bwMode="auto">
            <a:xfrm>
              <a:off x="384" y="2809"/>
              <a:ext cx="96" cy="96"/>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7" name="Rectangle 34"/>
            <p:cNvSpPr>
              <a:spLocks noChangeArrowheads="1"/>
            </p:cNvSpPr>
            <p:nvPr/>
          </p:nvSpPr>
          <p:spPr bwMode="auto">
            <a:xfrm>
              <a:off x="672" y="1897"/>
              <a:ext cx="96" cy="1008"/>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8" name="Rectangle 35"/>
            <p:cNvSpPr>
              <a:spLocks noChangeArrowheads="1"/>
            </p:cNvSpPr>
            <p:nvPr/>
          </p:nvSpPr>
          <p:spPr bwMode="auto">
            <a:xfrm>
              <a:off x="1392" y="2185"/>
              <a:ext cx="96" cy="720"/>
            </a:xfrm>
            <a:prstGeom prst="rect">
              <a:avLst/>
            </a:prstGeom>
            <a:solidFill>
              <a:srgbClr val="B1EBA3"/>
            </a:solidFill>
            <a:ln w="12700">
              <a:solidFill>
                <a:srgbClr val="5D483D"/>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2309" name="Line 36"/>
            <p:cNvSpPr>
              <a:spLocks noChangeShapeType="1"/>
            </p:cNvSpPr>
            <p:nvPr/>
          </p:nvSpPr>
          <p:spPr bwMode="auto">
            <a:xfrm>
              <a:off x="144" y="2905"/>
              <a:ext cx="1584" cy="0"/>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0" name="Line 37"/>
            <p:cNvSpPr>
              <a:spLocks noChangeShapeType="1"/>
            </p:cNvSpPr>
            <p:nvPr/>
          </p:nvSpPr>
          <p:spPr bwMode="auto">
            <a:xfrm flipV="1">
              <a:off x="144" y="1801"/>
              <a:ext cx="0" cy="1104"/>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pic>
          <p:nvPicPr>
            <p:cNvPr id="12311" name="Picture 38"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0569" t="17148" r="37727" b="76851"/>
            <a:stretch>
              <a:fillRect/>
            </a:stretch>
          </p:blipFill>
          <p:spPr bwMode="auto">
            <a:xfrm>
              <a:off x="1296" y="296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2" name="Picture 39" descr="bicycle"/>
            <p:cNvPicPr>
              <a:picLocks noChangeAspect="1" noChangeArrowheads="1"/>
            </p:cNvPicPr>
            <p:nvPr/>
          </p:nvPicPr>
          <p:blipFill>
            <a:blip r:embed="rId3" cstate="print">
              <a:extLst>
                <a:ext uri="{28A0092B-C50C-407E-A947-70E740481C1C}">
                  <a14:useLocalDpi xmlns:a14="http://schemas.microsoft.com/office/drawing/2010/main" val="0"/>
                </a:ext>
              </a:extLst>
            </a:blip>
            <a:srcRect l="20000" r="55000" b="54236"/>
            <a:stretch>
              <a:fillRect/>
            </a:stretch>
          </p:blipFill>
          <p:spPr bwMode="auto">
            <a:xfrm>
              <a:off x="288" y="2953"/>
              <a:ext cx="19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3" name="Picture 40"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576" y="295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4" name="Line 41"/>
            <p:cNvSpPr>
              <a:spLocks noChangeShapeType="1"/>
            </p:cNvSpPr>
            <p:nvPr/>
          </p:nvSpPr>
          <p:spPr bwMode="auto">
            <a:xfrm>
              <a:off x="4080" y="2905"/>
              <a:ext cx="1584" cy="0"/>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5" name="Line 42"/>
            <p:cNvSpPr>
              <a:spLocks noChangeShapeType="1"/>
            </p:cNvSpPr>
            <p:nvPr/>
          </p:nvSpPr>
          <p:spPr bwMode="auto">
            <a:xfrm flipV="1">
              <a:off x="4080" y="1801"/>
              <a:ext cx="0" cy="1104"/>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6" name="Line 43"/>
            <p:cNvSpPr>
              <a:spLocks noChangeShapeType="1"/>
            </p:cNvSpPr>
            <p:nvPr/>
          </p:nvSpPr>
          <p:spPr bwMode="auto">
            <a:xfrm>
              <a:off x="2160" y="2928"/>
              <a:ext cx="1584" cy="0"/>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2317" name="Line 44"/>
            <p:cNvSpPr>
              <a:spLocks noChangeShapeType="1"/>
            </p:cNvSpPr>
            <p:nvPr/>
          </p:nvSpPr>
          <p:spPr bwMode="auto">
            <a:xfrm flipV="1">
              <a:off x="2160" y="1824"/>
              <a:ext cx="0" cy="1104"/>
            </a:xfrm>
            <a:prstGeom prst="line">
              <a:avLst/>
            </a:prstGeom>
            <a:noFill/>
            <a:ln w="381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pic>
          <p:nvPicPr>
            <p:cNvPr id="12318" name="Picture 45"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864" y="2976"/>
              <a:ext cx="33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9" name="Picture 46"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0569" t="17148" r="37727" b="76851"/>
            <a:stretch>
              <a:fillRect/>
            </a:stretch>
          </p:blipFill>
          <p:spPr bwMode="auto">
            <a:xfrm>
              <a:off x="3360" y="296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0" name="Picture 47" descr="bicycle"/>
            <p:cNvPicPr>
              <a:picLocks noChangeAspect="1" noChangeArrowheads="1"/>
            </p:cNvPicPr>
            <p:nvPr/>
          </p:nvPicPr>
          <p:blipFill>
            <a:blip r:embed="rId3" cstate="print">
              <a:extLst>
                <a:ext uri="{28A0092B-C50C-407E-A947-70E740481C1C}">
                  <a14:useLocalDpi xmlns:a14="http://schemas.microsoft.com/office/drawing/2010/main" val="0"/>
                </a:ext>
              </a:extLst>
            </a:blip>
            <a:srcRect l="20000" r="55000" b="54236"/>
            <a:stretch>
              <a:fillRect/>
            </a:stretch>
          </p:blipFill>
          <p:spPr bwMode="auto">
            <a:xfrm>
              <a:off x="2304" y="2953"/>
              <a:ext cx="19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1" name="Picture 48"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2592" y="2976"/>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2" name="Picture 49"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2832" y="2976"/>
              <a:ext cx="33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3" name="Picture 50"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50569" t="17148" r="37727" b="76851"/>
            <a:stretch>
              <a:fillRect/>
            </a:stretch>
          </p:blipFill>
          <p:spPr bwMode="auto">
            <a:xfrm>
              <a:off x="5280" y="296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4" name="Picture 51" descr="bicycle"/>
            <p:cNvPicPr>
              <a:picLocks noChangeAspect="1" noChangeArrowheads="1"/>
            </p:cNvPicPr>
            <p:nvPr/>
          </p:nvPicPr>
          <p:blipFill>
            <a:blip r:embed="rId3" cstate="print">
              <a:extLst>
                <a:ext uri="{28A0092B-C50C-407E-A947-70E740481C1C}">
                  <a14:useLocalDpi xmlns:a14="http://schemas.microsoft.com/office/drawing/2010/main" val="0"/>
                </a:ext>
              </a:extLst>
            </a:blip>
            <a:srcRect l="20000" r="55000" b="54236"/>
            <a:stretch>
              <a:fillRect/>
            </a:stretch>
          </p:blipFill>
          <p:spPr bwMode="auto">
            <a:xfrm>
              <a:off x="4224" y="2953"/>
              <a:ext cx="19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5" name="Picture 52" descr="ermine"/>
            <p:cNvPicPr>
              <a:picLocks noChangeAspect="1" noChangeArrowheads="1"/>
            </p:cNvPicPr>
            <p:nvPr/>
          </p:nvPicPr>
          <p:blipFill>
            <a:blip r:embed="rId2" cstate="print">
              <a:extLst>
                <a:ext uri="{28A0092B-C50C-407E-A947-70E740481C1C}">
                  <a14:useLocalDpi xmlns:a14="http://schemas.microsoft.com/office/drawing/2010/main" val="0"/>
                </a:ext>
              </a:extLst>
            </a:blip>
            <a:srcRect l="49399" t="22293" r="38898" b="71706"/>
            <a:stretch>
              <a:fillRect/>
            </a:stretch>
          </p:blipFill>
          <p:spPr bwMode="auto">
            <a:xfrm>
              <a:off x="4560" y="2953"/>
              <a:ext cx="24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6" name="Picture 53" descr="violin"/>
            <p:cNvPicPr>
              <a:picLocks noChangeAspect="1" noChangeArrowheads="1"/>
            </p:cNvPicPr>
            <p:nvPr/>
          </p:nvPicPr>
          <p:blipFill>
            <a:blip r:embed="rId4" cstate="print">
              <a:extLst>
                <a:ext uri="{28A0092B-C50C-407E-A947-70E740481C1C}">
                  <a14:useLocalDpi xmlns:a14="http://schemas.microsoft.com/office/drawing/2010/main" val="0"/>
                </a:ext>
              </a:extLst>
            </a:blip>
            <a:srcRect t="76233"/>
            <a:stretch>
              <a:fillRect/>
            </a:stretch>
          </p:blipFill>
          <p:spPr bwMode="auto">
            <a:xfrm>
              <a:off x="4848" y="2976"/>
              <a:ext cx="33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293" name="Picture 54" descr="DaVinci_face_onl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272607"/>
            <a:ext cx="5810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55" descr="bicycl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8200" y="3334519"/>
            <a:ext cx="9906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56" descr="viol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301100">
            <a:off x="6781800" y="2967807"/>
            <a:ext cx="38417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Rectangle 58"/>
          <p:cNvSpPr>
            <a:spLocks noGrp="1" noChangeArrowheads="1"/>
          </p:cNvSpPr>
          <p:nvPr>
            <p:ph type="body" idx="1"/>
          </p:nvPr>
        </p:nvSpPr>
        <p:spPr>
          <a:xfrm>
            <a:off x="457200" y="914400"/>
            <a:ext cx="8229600" cy="4525963"/>
          </a:xfrm>
          <a:noFill/>
        </p:spPr>
        <p:txBody>
          <a:bodyPr/>
          <a:lstStyle/>
          <a:p>
            <a:pPr lvl="1" eaLnBrk="1" hangingPunct="1"/>
            <a:r>
              <a:rPr lang="it-IT" altLang="en-US" dirty="0" smtClean="0"/>
              <a:t>Estraggo dall’immagine delle feature locali, che assumo essere indipendenti tra di loro</a:t>
            </a:r>
            <a:endParaRPr lang="en-US" altLang="en-US" dirty="0" smtClean="0"/>
          </a:p>
          <a:p>
            <a:pPr lvl="1" eaLnBrk="1" hangingPunct="1"/>
            <a:r>
              <a:rPr lang="en-US" altLang="en-US" dirty="0" smtClean="0"/>
              <a:t>Le </a:t>
            </a:r>
            <a:r>
              <a:rPr lang="en-US" altLang="en-US" dirty="0" err="1" smtClean="0"/>
              <a:t>rappresento</a:t>
            </a:r>
            <a:r>
              <a:rPr lang="en-US" altLang="en-US" dirty="0" smtClean="0"/>
              <a:t> </a:t>
            </a:r>
            <a:r>
              <a:rPr lang="en-US" altLang="en-US" dirty="0" err="1" smtClean="0"/>
              <a:t>attraverso</a:t>
            </a:r>
            <a:r>
              <a:rPr lang="en-US" altLang="en-US" dirty="0" smtClean="0"/>
              <a:t> un </a:t>
            </a:r>
            <a:r>
              <a:rPr lang="en-US" altLang="en-US" dirty="0" err="1" smtClean="0"/>
              <a:t>modello</a:t>
            </a:r>
            <a:r>
              <a:rPr lang="en-US" altLang="en-US" dirty="0" smtClean="0"/>
              <a:t> ad </a:t>
            </a:r>
            <a:r>
              <a:rPr lang="en-US" altLang="en-US" dirty="0" err="1" smtClean="0"/>
              <a:t>istogramma</a:t>
            </a:r>
            <a:endParaRPr lang="en-US" altLang="en-US" dirty="0" smtClean="0"/>
          </a:p>
          <a:p>
            <a:pPr eaLnBrk="1" hangingPunct="1"/>
            <a:endParaRPr lang="en-US" altLang="en-US" dirty="0" smtClean="0"/>
          </a:p>
        </p:txBody>
      </p:sp>
    </p:spTree>
    <p:extLst>
      <p:ext uri="{BB962C8B-B14F-4D97-AF65-F5344CB8AC3E}">
        <p14:creationId xmlns:p14="http://schemas.microsoft.com/office/powerpoint/2010/main" val="15242811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029200" y="0"/>
            <a:ext cx="4114800" cy="6858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2" name="Group 4"/>
          <p:cNvGrpSpPr>
            <a:grpSpLocks/>
          </p:cNvGrpSpPr>
          <p:nvPr/>
        </p:nvGrpSpPr>
        <p:grpSpPr bwMode="auto">
          <a:xfrm>
            <a:off x="4419600" y="4648200"/>
            <a:ext cx="4495800" cy="2209800"/>
            <a:chOff x="2784" y="2928"/>
            <a:chExt cx="2832" cy="1392"/>
          </a:xfrm>
        </p:grpSpPr>
        <p:sp>
          <p:nvSpPr>
            <p:cNvPr id="13380" name="Line 5"/>
            <p:cNvSpPr>
              <a:spLocks noChangeShapeType="1"/>
            </p:cNvSpPr>
            <p:nvPr/>
          </p:nvSpPr>
          <p:spPr bwMode="auto">
            <a:xfrm>
              <a:off x="4800" y="2928"/>
              <a:ext cx="0" cy="336"/>
            </a:xfrm>
            <a:prstGeom prst="line">
              <a:avLst/>
            </a:prstGeom>
            <a:noFill/>
            <a:ln w="38100">
              <a:solidFill>
                <a:srgbClr val="00008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81" name="Line 6"/>
            <p:cNvSpPr>
              <a:spLocks noChangeShapeType="1"/>
            </p:cNvSpPr>
            <p:nvPr/>
          </p:nvSpPr>
          <p:spPr bwMode="auto">
            <a:xfrm flipH="1">
              <a:off x="2784" y="3792"/>
              <a:ext cx="1200" cy="0"/>
            </a:xfrm>
            <a:prstGeom prst="line">
              <a:avLst/>
            </a:prstGeom>
            <a:noFill/>
            <a:ln w="57150">
              <a:solidFill>
                <a:srgbClr val="FF0000"/>
              </a:solidFill>
              <a:round/>
              <a:headEnd type="triangle" w="lg" len="med"/>
              <a:tailEnd type="none" w="lg" len="med"/>
            </a:ln>
            <a:extLst>
              <a:ext uri="{909E8E84-426E-40DD-AFC4-6F175D3DCCD1}">
                <a14:hiddenFill xmlns:a14="http://schemas.microsoft.com/office/drawing/2010/main">
                  <a:noFill/>
                </a14:hiddenFill>
              </a:ext>
            </a:extLst>
          </p:spPr>
          <p:txBody>
            <a:bodyPr/>
            <a:lstStyle/>
            <a:p>
              <a:endParaRPr lang="en-US"/>
            </a:p>
          </p:txBody>
        </p:sp>
        <p:sp>
          <p:nvSpPr>
            <p:cNvPr id="513031" name="AutoShape 7"/>
            <p:cNvSpPr>
              <a:spLocks noChangeArrowheads="1"/>
            </p:cNvSpPr>
            <p:nvPr/>
          </p:nvSpPr>
          <p:spPr bwMode="auto">
            <a:xfrm>
              <a:off x="3984" y="3264"/>
              <a:ext cx="1632" cy="1056"/>
            </a:xfrm>
            <a:prstGeom prst="flowChartDecision">
              <a:avLst/>
            </a:prstGeom>
            <a:solidFill>
              <a:srgbClr val="E7FFFF"/>
            </a:solidFill>
            <a:ln w="9525">
              <a:noFill/>
              <a:miter lim="800000"/>
              <a:headEnd/>
              <a:tailEnd/>
            </a:ln>
            <a:effectLst/>
          </p:spPr>
          <p:txBody>
            <a:bodyPr wrap="none" anchor="ctr"/>
            <a:lstStyle/>
            <a:p>
              <a:pPr algn="ctr">
                <a:defRPr/>
              </a:pPr>
              <a:r>
                <a:rPr lang="en-US" sz="2900" b="1" dirty="0" err="1" smtClean="0">
                  <a:solidFill>
                    <a:srgbClr val="0033CC"/>
                  </a:solidFill>
                  <a:effectLst>
                    <a:outerShdw blurRad="38100" dist="38100" dir="2700000" algn="tl">
                      <a:srgbClr val="000000"/>
                    </a:outerShdw>
                  </a:effectLst>
                </a:rPr>
                <a:t>Decisione</a:t>
              </a:r>
              <a:r>
                <a:rPr lang="en-US" sz="2900" b="1" dirty="0" smtClean="0">
                  <a:solidFill>
                    <a:srgbClr val="0033CC"/>
                  </a:solidFill>
                  <a:effectLst>
                    <a:outerShdw blurRad="38100" dist="38100" dir="2700000" algn="tl">
                      <a:srgbClr val="000000"/>
                    </a:outerShdw>
                  </a:effectLst>
                </a:rPr>
                <a:t> </a:t>
              </a:r>
              <a:r>
                <a:rPr lang="en-US" sz="2900" b="1" dirty="0" err="1" smtClean="0">
                  <a:solidFill>
                    <a:srgbClr val="0033CC"/>
                  </a:solidFill>
                  <a:effectLst>
                    <a:outerShdw blurRad="38100" dist="38100" dir="2700000" algn="tl">
                      <a:srgbClr val="000000"/>
                    </a:outerShdw>
                  </a:effectLst>
                </a:rPr>
                <a:t>della</a:t>
              </a:r>
              <a:r>
                <a:rPr lang="en-US" sz="2900" b="1" dirty="0" smtClean="0">
                  <a:solidFill>
                    <a:srgbClr val="0033CC"/>
                  </a:solidFill>
                  <a:effectLst>
                    <a:outerShdw blurRad="38100" dist="38100" dir="2700000" algn="tl">
                      <a:srgbClr val="000000"/>
                    </a:outerShdw>
                  </a:effectLst>
                </a:rPr>
                <a:t> </a:t>
              </a:r>
            </a:p>
            <a:p>
              <a:pPr algn="ctr">
                <a:defRPr/>
              </a:pPr>
              <a:r>
                <a:rPr lang="en-US" sz="2900" b="1" dirty="0" err="1" smtClean="0">
                  <a:solidFill>
                    <a:srgbClr val="0033CC"/>
                  </a:solidFill>
                  <a:effectLst>
                    <a:outerShdw blurRad="38100" dist="38100" dir="2700000" algn="tl">
                      <a:srgbClr val="000000"/>
                    </a:outerShdw>
                  </a:effectLst>
                </a:rPr>
                <a:t>classe</a:t>
              </a:r>
              <a:endParaRPr lang="en-US" sz="2900" b="1" dirty="0">
                <a:solidFill>
                  <a:srgbClr val="0033CC"/>
                </a:solidFill>
                <a:effectLst>
                  <a:outerShdw blurRad="38100" dist="38100" dir="2700000" algn="tl">
                    <a:srgbClr val="000000"/>
                  </a:outerShdw>
                </a:effectLst>
              </a:endParaRPr>
            </a:p>
          </p:txBody>
        </p:sp>
      </p:grpSp>
      <p:grpSp>
        <p:nvGrpSpPr>
          <p:cNvPr id="13317" name="Group 8"/>
          <p:cNvGrpSpPr>
            <a:grpSpLocks/>
          </p:cNvGrpSpPr>
          <p:nvPr/>
        </p:nvGrpSpPr>
        <p:grpSpPr bwMode="auto">
          <a:xfrm>
            <a:off x="381000" y="0"/>
            <a:ext cx="4648201" cy="1447800"/>
            <a:chOff x="240" y="0"/>
            <a:chExt cx="2928" cy="912"/>
          </a:xfrm>
        </p:grpSpPr>
        <p:grpSp>
          <p:nvGrpSpPr>
            <p:cNvPr id="13370" name="Group 9"/>
            <p:cNvGrpSpPr>
              <a:grpSpLocks/>
            </p:cNvGrpSpPr>
            <p:nvPr/>
          </p:nvGrpSpPr>
          <p:grpSpPr bwMode="auto">
            <a:xfrm>
              <a:off x="240" y="481"/>
              <a:ext cx="2727" cy="431"/>
              <a:chOff x="240" y="481"/>
              <a:chExt cx="2727" cy="431"/>
            </a:xfrm>
          </p:grpSpPr>
          <p:sp>
            <p:nvSpPr>
              <p:cNvPr id="13372" name="AutoShape 10"/>
              <p:cNvSpPr>
                <a:spLocks noChangeArrowheads="1"/>
              </p:cNvSpPr>
              <p:nvPr/>
            </p:nvSpPr>
            <p:spPr bwMode="auto">
              <a:xfrm>
                <a:off x="432"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3" name="AutoShape 11"/>
              <p:cNvSpPr>
                <a:spLocks noChangeArrowheads="1"/>
              </p:cNvSpPr>
              <p:nvPr/>
            </p:nvSpPr>
            <p:spPr bwMode="auto">
              <a:xfrm>
                <a:off x="336"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4" name="AutoShape 12"/>
              <p:cNvSpPr>
                <a:spLocks noChangeArrowheads="1"/>
              </p:cNvSpPr>
              <p:nvPr/>
            </p:nvSpPr>
            <p:spPr bwMode="auto">
              <a:xfrm>
                <a:off x="240"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5" name="AutoShape 13"/>
              <p:cNvSpPr>
                <a:spLocks noChangeArrowheads="1"/>
              </p:cNvSpPr>
              <p:nvPr/>
            </p:nvSpPr>
            <p:spPr bwMode="auto">
              <a:xfrm>
                <a:off x="1776"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6" name="AutoShape 14"/>
              <p:cNvSpPr>
                <a:spLocks noChangeArrowheads="1"/>
              </p:cNvSpPr>
              <p:nvPr/>
            </p:nvSpPr>
            <p:spPr bwMode="auto">
              <a:xfrm>
                <a:off x="1680"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7" name="AutoShape 15"/>
              <p:cNvSpPr>
                <a:spLocks noChangeArrowheads="1"/>
              </p:cNvSpPr>
              <p:nvPr/>
            </p:nvSpPr>
            <p:spPr bwMode="auto">
              <a:xfrm>
                <a:off x="1584"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78" name="Picture 16" descr="DaVinci_face_only"/>
              <p:cNvPicPr>
                <a:picLocks noChangeAspect="1" noChangeArrowheads="1"/>
              </p:cNvPicPr>
              <p:nvPr/>
            </p:nvPicPr>
            <p:blipFill>
              <a:blip r:embed="rId2">
                <a:grayscl/>
                <a:extLst>
                  <a:ext uri="{28A0092B-C50C-407E-A947-70E740481C1C}">
                    <a14:useLocalDpi xmlns:a14="http://schemas.microsoft.com/office/drawing/2010/main" val="0"/>
                  </a:ext>
                </a:extLst>
              </a:blip>
              <a:srcRect b="16327"/>
              <a:stretch>
                <a:fillRect/>
              </a:stretch>
            </p:blipFill>
            <p:spPr bwMode="auto">
              <a:xfrm>
                <a:off x="645" y="481"/>
                <a:ext cx="494"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79" name="Picture 17" descr="bicycle"/>
              <p:cNvPicPr>
                <a:picLocks noChangeAspect="1" noChangeArrowheads="1"/>
              </p:cNvPicPr>
              <p:nvPr/>
            </p:nvPicPr>
            <p:blipFill>
              <a:blip r:embed="rId3"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1920" y="493"/>
                <a:ext cx="5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3042" name="Text Box 18"/>
            <p:cNvSpPr txBox="1">
              <a:spLocks noChangeArrowheads="1"/>
            </p:cNvSpPr>
            <p:nvPr/>
          </p:nvSpPr>
          <p:spPr bwMode="auto">
            <a:xfrm>
              <a:off x="240" y="0"/>
              <a:ext cx="2928" cy="523"/>
            </a:xfrm>
            <a:prstGeom prst="rect">
              <a:avLst/>
            </a:prstGeom>
            <a:noFill/>
            <a:ln w="9525">
              <a:noFill/>
              <a:miter lim="800000"/>
              <a:headEnd/>
              <a:tailEnd/>
            </a:ln>
            <a:effectLst/>
          </p:spPr>
          <p:txBody>
            <a:bodyPr wrap="square">
              <a:spAutoFit/>
            </a:bodyPr>
            <a:lstStyle/>
            <a:p>
              <a:pPr>
                <a:defRPr/>
              </a:pPr>
              <a:r>
                <a:rPr lang="en-US" sz="2400" b="1" dirty="0" err="1" smtClean="0">
                  <a:effectLst>
                    <a:outerShdw blurRad="38100" dist="38100" dir="2700000" algn="tl">
                      <a:srgbClr val="C0C0C0"/>
                    </a:outerShdw>
                  </a:effectLst>
                </a:rPr>
                <a:t>Addestramento</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della</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rappresentazione</a:t>
              </a:r>
              <a:endParaRPr lang="en-US" sz="2400" b="1" dirty="0">
                <a:effectLst>
                  <a:outerShdw blurRad="38100" dist="38100" dir="2700000" algn="tl">
                    <a:srgbClr val="C0C0C0"/>
                  </a:outerShdw>
                </a:effectLst>
              </a:endParaRPr>
            </a:p>
          </p:txBody>
        </p:sp>
      </p:grpSp>
      <p:grpSp>
        <p:nvGrpSpPr>
          <p:cNvPr id="5" name="Group 19"/>
          <p:cNvGrpSpPr>
            <a:grpSpLocks/>
          </p:cNvGrpSpPr>
          <p:nvPr/>
        </p:nvGrpSpPr>
        <p:grpSpPr bwMode="auto">
          <a:xfrm>
            <a:off x="593726" y="1524000"/>
            <a:ext cx="3368676" cy="1241425"/>
            <a:chOff x="374" y="960"/>
            <a:chExt cx="2122" cy="782"/>
          </a:xfrm>
        </p:grpSpPr>
        <p:sp>
          <p:nvSpPr>
            <p:cNvPr id="13366" name="AutoShape 20"/>
            <p:cNvSpPr>
              <a:spLocks/>
            </p:cNvSpPr>
            <p:nvPr/>
          </p:nvSpPr>
          <p:spPr bwMode="auto">
            <a:xfrm rot="-5400000">
              <a:off x="1296" y="288"/>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67" name="Text Box 21"/>
            <p:cNvSpPr txBox="1">
              <a:spLocks noChangeArrowheads="1"/>
            </p:cNvSpPr>
            <p:nvPr/>
          </p:nvSpPr>
          <p:spPr bwMode="auto">
            <a:xfrm>
              <a:off x="374" y="1296"/>
              <a:ext cx="151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t>feature </a:t>
              </a:r>
              <a:r>
                <a:rPr lang="en-US" altLang="en-US" sz="2000" dirty="0" smtClean="0"/>
                <a:t>extraction</a:t>
              </a:r>
              <a:endParaRPr lang="en-US" altLang="en-US" sz="2000" dirty="0"/>
            </a:p>
            <a:p>
              <a:pPr algn="ctr" eaLnBrk="1" hangingPunct="1"/>
              <a:r>
                <a:rPr lang="en-US" altLang="en-US" sz="2000" dirty="0"/>
                <a:t>&amp; </a:t>
              </a:r>
              <a:r>
                <a:rPr lang="en-US" altLang="en-US" sz="2000" dirty="0" err="1" smtClean="0"/>
                <a:t>rappresentazione</a:t>
              </a:r>
              <a:endParaRPr lang="en-US" altLang="en-US" sz="2000" dirty="0"/>
            </a:p>
          </p:txBody>
        </p:sp>
        <p:sp>
          <p:nvSpPr>
            <p:cNvPr id="13368" name="Line 22"/>
            <p:cNvSpPr>
              <a:spLocks noChangeShapeType="1"/>
            </p:cNvSpPr>
            <p:nvPr/>
          </p:nvSpPr>
          <p:spPr bwMode="auto">
            <a:xfrm>
              <a:off x="1392" y="1152"/>
              <a:ext cx="1104" cy="528"/>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69" name="AutoShape 23"/>
            <p:cNvSpPr>
              <a:spLocks noChangeArrowheads="1"/>
            </p:cNvSpPr>
            <p:nvPr/>
          </p:nvSpPr>
          <p:spPr bwMode="auto">
            <a:xfrm>
              <a:off x="1776" y="1248"/>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4"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7" name="Group 27"/>
          <p:cNvGrpSpPr>
            <a:grpSpLocks/>
          </p:cNvGrpSpPr>
          <p:nvPr/>
        </p:nvGrpSpPr>
        <p:grpSpPr bwMode="auto">
          <a:xfrm>
            <a:off x="6324600" y="1295400"/>
            <a:ext cx="1712913" cy="3352800"/>
            <a:chOff x="3984" y="816"/>
            <a:chExt cx="1079" cy="2112"/>
          </a:xfrm>
        </p:grpSpPr>
        <p:sp>
          <p:nvSpPr>
            <p:cNvPr id="13352" name="Line 28"/>
            <p:cNvSpPr>
              <a:spLocks noChangeShapeType="1"/>
            </p:cNvSpPr>
            <p:nvPr/>
          </p:nvSpPr>
          <p:spPr bwMode="auto">
            <a:xfrm>
              <a:off x="4800" y="1968"/>
              <a:ext cx="0" cy="24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3353" name="Group 29"/>
            <p:cNvGrpSpPr>
              <a:grpSpLocks/>
            </p:cNvGrpSpPr>
            <p:nvPr/>
          </p:nvGrpSpPr>
          <p:grpSpPr bwMode="auto">
            <a:xfrm>
              <a:off x="3984" y="816"/>
              <a:ext cx="1079" cy="2112"/>
              <a:chOff x="3984" y="816"/>
              <a:chExt cx="1079" cy="2112"/>
            </a:xfrm>
          </p:grpSpPr>
          <p:sp>
            <p:nvSpPr>
              <p:cNvPr id="13354" name="Freeform 30"/>
              <p:cNvSpPr>
                <a:spLocks/>
              </p:cNvSpPr>
              <p:nvPr/>
            </p:nvSpPr>
            <p:spPr bwMode="auto">
              <a:xfrm>
                <a:off x="3984" y="816"/>
                <a:ext cx="720" cy="816"/>
              </a:xfrm>
              <a:custGeom>
                <a:avLst/>
                <a:gdLst>
                  <a:gd name="T0" fmla="*/ 720 w 768"/>
                  <a:gd name="T1" fmla="*/ 0 h 864"/>
                  <a:gd name="T2" fmla="*/ 585 w 768"/>
                  <a:gd name="T3" fmla="*/ 635 h 864"/>
                  <a:gd name="T4" fmla="*/ 0 w 768"/>
                  <a:gd name="T5" fmla="*/ 816 h 864"/>
                  <a:gd name="T6" fmla="*/ 0 60000 65536"/>
                  <a:gd name="T7" fmla="*/ 0 60000 65536"/>
                  <a:gd name="T8" fmla="*/ 0 60000 65536"/>
                  <a:gd name="T9" fmla="*/ 0 w 768"/>
                  <a:gd name="T10" fmla="*/ 0 h 864"/>
                  <a:gd name="T11" fmla="*/ 768 w 768"/>
                  <a:gd name="T12" fmla="*/ 864 h 864"/>
                </a:gdLst>
                <a:ahLst/>
                <a:cxnLst>
                  <a:cxn ang="T6">
                    <a:pos x="T0" y="T1"/>
                  </a:cxn>
                  <a:cxn ang="T7">
                    <a:pos x="T2" y="T3"/>
                  </a:cxn>
                  <a:cxn ang="T8">
                    <a:pos x="T4" y="T5"/>
                  </a:cxn>
                </a:cxnLst>
                <a:rect l="T9" t="T10" r="T11" b="T12"/>
                <a:pathLst>
                  <a:path w="768" h="864">
                    <a:moveTo>
                      <a:pt x="768" y="0"/>
                    </a:moveTo>
                    <a:cubicBezTo>
                      <a:pt x="760" y="264"/>
                      <a:pt x="752" y="528"/>
                      <a:pt x="624" y="672"/>
                    </a:cubicBezTo>
                    <a:cubicBezTo>
                      <a:pt x="496" y="816"/>
                      <a:pt x="248" y="840"/>
                      <a:pt x="0" y="864"/>
                    </a:cubicBezTo>
                  </a:path>
                </a:pathLst>
              </a:custGeom>
              <a:noFill/>
              <a:ln w="38100">
                <a:solidFill>
                  <a:srgbClr val="000080"/>
                </a:solidFill>
                <a:round/>
                <a:headEnd/>
                <a:tailEnd type="triangle" w="lg"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55" name="Line 31"/>
              <p:cNvSpPr>
                <a:spLocks noChangeShapeType="1"/>
              </p:cNvSpPr>
              <p:nvPr/>
            </p:nvSpPr>
            <p:spPr bwMode="auto">
              <a:xfrm flipH="1">
                <a:off x="3984" y="1968"/>
                <a:ext cx="816" cy="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56" name="Picture 32" descr="lunch-bagtrans"/>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4512" y="2160"/>
                <a:ext cx="551"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7" name="Picture 33"/>
              <p:cNvPicPr>
                <a:picLocks noChangeAspect="1" noChangeArrowheads="1"/>
              </p:cNvPicPr>
              <p:nvPr/>
            </p:nvPicPr>
            <p:blipFill>
              <a:blip r:embed="rId6" cstate="print">
                <a:extLst>
                  <a:ext uri="{28A0092B-C50C-407E-A947-70E740481C1C}">
                    <a14:useLocalDpi xmlns:a14="http://schemas.microsoft.com/office/drawing/2010/main" val="0"/>
                  </a:ext>
                </a:extLst>
              </a:blip>
              <a:srcRect l="28947" r="64471" b="92851"/>
              <a:stretch>
                <a:fillRect/>
              </a:stretch>
            </p:blipFill>
            <p:spPr bwMode="auto">
              <a:xfrm>
                <a:off x="4651" y="2688"/>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8" name="Picture 34"/>
              <p:cNvPicPr>
                <a:picLocks noChangeAspect="1" noChangeArrowheads="1"/>
              </p:cNvPicPr>
              <p:nvPr/>
            </p:nvPicPr>
            <p:blipFill>
              <a:blip r:embed="rId7" cstate="print">
                <a:extLst>
                  <a:ext uri="{28A0092B-C50C-407E-A947-70E740481C1C}">
                    <a14:useLocalDpi xmlns:a14="http://schemas.microsoft.com/office/drawing/2010/main" val="0"/>
                  </a:ext>
                </a:extLst>
              </a:blip>
              <a:srcRect l="22369" t="30862" r="72368" b="62163"/>
              <a:stretch>
                <a:fillRect/>
              </a:stretch>
            </p:blipFill>
            <p:spPr bwMode="auto">
              <a:xfrm>
                <a:off x="4699"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9" name="Picture 35"/>
              <p:cNvPicPr>
                <a:picLocks noChangeAspect="1" noChangeArrowheads="1"/>
              </p:cNvPicPr>
              <p:nvPr/>
            </p:nvPicPr>
            <p:blipFill>
              <a:blip r:embed="rId8" cstate="print">
                <a:extLst>
                  <a:ext uri="{28A0092B-C50C-407E-A947-70E740481C1C}">
                    <a14:useLocalDpi xmlns:a14="http://schemas.microsoft.com/office/drawing/2010/main" val="0"/>
                  </a:ext>
                </a:extLst>
              </a:blip>
              <a:srcRect l="64473" t="39058" r="28947" b="53967"/>
              <a:stretch>
                <a:fillRect/>
              </a:stretch>
            </p:blipFill>
            <p:spPr bwMode="auto">
              <a:xfrm>
                <a:off x="4848" y="2592"/>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0" name="Picture 36"/>
              <p:cNvPicPr>
                <a:picLocks noChangeAspect="1" noChangeArrowheads="1"/>
              </p:cNvPicPr>
              <p:nvPr/>
            </p:nvPicPr>
            <p:blipFill>
              <a:blip r:embed="rId9" cstate="print">
                <a:extLst>
                  <a:ext uri="{28A0092B-C50C-407E-A947-70E740481C1C}">
                    <a14:useLocalDpi xmlns:a14="http://schemas.microsoft.com/office/drawing/2010/main" val="0"/>
                  </a:ext>
                </a:extLst>
              </a:blip>
              <a:srcRect l="57895" t="46207" r="36842" b="46819"/>
              <a:stretch>
                <a:fillRect/>
              </a:stretch>
            </p:blipFill>
            <p:spPr bwMode="auto">
              <a:xfrm>
                <a:off x="4814"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1" name="Picture 37"/>
              <p:cNvPicPr>
                <a:picLocks noChangeAspect="1" noChangeArrowheads="1"/>
              </p:cNvPicPr>
              <p:nvPr/>
            </p:nvPicPr>
            <p:blipFill>
              <a:blip r:embed="rId8" cstate="print">
                <a:extLst>
                  <a:ext uri="{28A0092B-C50C-407E-A947-70E740481C1C}">
                    <a14:useLocalDpi xmlns:a14="http://schemas.microsoft.com/office/drawing/2010/main" val="0"/>
                  </a:ext>
                </a:extLst>
              </a:blip>
              <a:srcRect l="14473" t="54576" r="78947" b="38799"/>
              <a:stretch>
                <a:fillRect/>
              </a:stretch>
            </p:blipFill>
            <p:spPr bwMode="auto">
              <a:xfrm>
                <a:off x="4848" y="2741"/>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2" name="Picture 38"/>
              <p:cNvPicPr>
                <a:picLocks noChangeAspect="1" noChangeArrowheads="1"/>
              </p:cNvPicPr>
              <p:nvPr/>
            </p:nvPicPr>
            <p:blipFill>
              <a:blip r:embed="rId10" cstate="print">
                <a:extLst>
                  <a:ext uri="{28A0092B-C50C-407E-A947-70E740481C1C}">
                    <a14:useLocalDpi xmlns:a14="http://schemas.microsoft.com/office/drawing/2010/main" val="0"/>
                  </a:ext>
                </a:extLst>
              </a:blip>
              <a:srcRect l="64473" t="54401" r="28947" b="38799"/>
              <a:stretch>
                <a:fillRect/>
              </a:stretch>
            </p:blipFill>
            <p:spPr bwMode="auto">
              <a:xfrm>
                <a:off x="4699" y="2544"/>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63" name="AutoShape 39"/>
              <p:cNvSpPr>
                <a:spLocks noChangeArrowheads="1"/>
              </p:cNvSpPr>
              <p:nvPr/>
            </p:nvSpPr>
            <p:spPr bwMode="auto">
              <a:xfrm>
                <a:off x="4416" y="1296"/>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grpSp>
        <p:nvGrpSpPr>
          <p:cNvPr id="9" name="Group 40"/>
          <p:cNvGrpSpPr>
            <a:grpSpLocks/>
          </p:cNvGrpSpPr>
          <p:nvPr/>
        </p:nvGrpSpPr>
        <p:grpSpPr bwMode="auto">
          <a:xfrm>
            <a:off x="349250" y="3081338"/>
            <a:ext cx="4024313" cy="1719263"/>
            <a:chOff x="220" y="1941"/>
            <a:chExt cx="2535" cy="1083"/>
          </a:xfrm>
        </p:grpSpPr>
        <p:sp>
          <p:nvSpPr>
            <p:cNvPr id="13331" name="Line 41"/>
            <p:cNvSpPr>
              <a:spLocks noChangeShapeType="1"/>
            </p:cNvSpPr>
            <p:nvPr/>
          </p:nvSpPr>
          <p:spPr bwMode="auto">
            <a:xfrm>
              <a:off x="240" y="1968"/>
              <a:ext cx="0" cy="24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32" name="Picture 4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432" y="235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624" y="244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4"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811"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45"/>
            <p:cNvPicPr>
              <a:picLocks noChangeAspect="1" noChangeArrowheads="1"/>
            </p:cNvPicPr>
            <p:nvPr/>
          </p:nvPicPr>
          <p:blipFill>
            <a:blip r:embed="rId6" cstate="print">
              <a:extLst>
                <a:ext uri="{28A0092B-C50C-407E-A947-70E740481C1C}">
                  <a14:useLocalDpi xmlns:a14="http://schemas.microsoft.com/office/drawing/2010/main" val="0"/>
                </a:ext>
              </a:extLst>
            </a:blip>
            <a:srcRect l="28947" r="64471" b="92851"/>
            <a:stretch>
              <a:fillRect/>
            </a:stretch>
          </p:blipFill>
          <p:spPr bwMode="auto">
            <a:xfrm>
              <a:off x="859"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46"/>
            <p:cNvPicPr>
              <a:picLocks noChangeAspect="1" noChangeArrowheads="1"/>
            </p:cNvPicPr>
            <p:nvPr/>
          </p:nvPicPr>
          <p:blipFill>
            <a:blip r:embed="rId7" cstate="print">
              <a:extLst>
                <a:ext uri="{28A0092B-C50C-407E-A947-70E740481C1C}">
                  <a14:useLocalDpi xmlns:a14="http://schemas.microsoft.com/office/drawing/2010/main" val="0"/>
                </a:ext>
              </a:extLst>
            </a:blip>
            <a:srcRect l="22369" t="30862" r="72368" b="62163"/>
            <a:stretch>
              <a:fillRect/>
            </a:stretch>
          </p:blipFill>
          <p:spPr bwMode="auto">
            <a:xfrm>
              <a:off x="907"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47"/>
            <p:cNvPicPr>
              <a:picLocks noChangeAspect="1" noChangeArrowheads="1"/>
            </p:cNvPicPr>
            <p:nvPr/>
          </p:nvPicPr>
          <p:blipFill>
            <a:blip r:embed="rId8" cstate="print">
              <a:extLst>
                <a:ext uri="{28A0092B-C50C-407E-A947-70E740481C1C}">
                  <a14:useLocalDpi xmlns:a14="http://schemas.microsoft.com/office/drawing/2010/main" val="0"/>
                </a:ext>
              </a:extLst>
            </a:blip>
            <a:srcRect l="64473" t="39058" r="28947" b="53967"/>
            <a:stretch>
              <a:fillRect/>
            </a:stretch>
          </p:blipFill>
          <p:spPr bwMode="auto">
            <a:xfrm>
              <a:off x="1003"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Picture 48"/>
            <p:cNvPicPr>
              <a:picLocks noChangeAspect="1" noChangeArrowheads="1"/>
            </p:cNvPicPr>
            <p:nvPr/>
          </p:nvPicPr>
          <p:blipFill>
            <a:blip r:embed="rId9" cstate="print">
              <a:extLst>
                <a:ext uri="{28A0092B-C50C-407E-A947-70E740481C1C}">
                  <a14:useLocalDpi xmlns:a14="http://schemas.microsoft.com/office/drawing/2010/main" val="0"/>
                </a:ext>
              </a:extLst>
            </a:blip>
            <a:srcRect l="57895" t="46207" r="36842" b="46819"/>
            <a:stretch>
              <a:fillRect/>
            </a:stretch>
          </p:blipFill>
          <p:spPr bwMode="auto">
            <a:xfrm>
              <a:off x="1003"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Picture 49"/>
            <p:cNvPicPr>
              <a:picLocks noChangeAspect="1" noChangeArrowheads="1"/>
            </p:cNvPicPr>
            <p:nvPr/>
          </p:nvPicPr>
          <p:blipFill>
            <a:blip r:embed="rId8" cstate="print">
              <a:extLst>
                <a:ext uri="{28A0092B-C50C-407E-A947-70E740481C1C}">
                  <a14:useLocalDpi xmlns:a14="http://schemas.microsoft.com/office/drawing/2010/main" val="0"/>
                </a:ext>
              </a:extLst>
            </a:blip>
            <a:srcRect l="14473" t="54576" r="78947" b="38799"/>
            <a:stretch>
              <a:fillRect/>
            </a:stretch>
          </p:blipFill>
          <p:spPr bwMode="auto">
            <a:xfrm>
              <a:off x="1003"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0" name="Picture 50"/>
            <p:cNvPicPr>
              <a:picLocks noChangeAspect="1" noChangeArrowheads="1"/>
            </p:cNvPicPr>
            <p:nvPr/>
          </p:nvPicPr>
          <p:blipFill>
            <a:blip r:embed="rId10" cstate="print">
              <a:extLst>
                <a:ext uri="{28A0092B-C50C-407E-A947-70E740481C1C}">
                  <a14:useLocalDpi xmlns:a14="http://schemas.microsoft.com/office/drawing/2010/main" val="0"/>
                </a:ext>
              </a:extLst>
            </a:blip>
            <a:srcRect l="64473" t="54401" r="28947" b="38799"/>
            <a:stretch>
              <a:fillRect/>
            </a:stretch>
          </p:blipFill>
          <p:spPr bwMode="auto">
            <a:xfrm>
              <a:off x="859"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51"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675" y="2304"/>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2" name="Picture 5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867" y="2400"/>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3" name="Picture 5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2054"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4" name="Picture 54"/>
            <p:cNvPicPr>
              <a:picLocks noChangeAspect="1" noChangeArrowheads="1"/>
            </p:cNvPicPr>
            <p:nvPr/>
          </p:nvPicPr>
          <p:blipFill>
            <a:blip r:embed="rId6" cstate="print">
              <a:extLst>
                <a:ext uri="{28A0092B-C50C-407E-A947-70E740481C1C}">
                  <a14:useLocalDpi xmlns:a14="http://schemas.microsoft.com/office/drawing/2010/main" val="0"/>
                </a:ext>
              </a:extLst>
            </a:blip>
            <a:srcRect l="28947" r="64471" b="92851"/>
            <a:stretch>
              <a:fillRect/>
            </a:stretch>
          </p:blipFill>
          <p:spPr bwMode="auto">
            <a:xfrm>
              <a:off x="2102"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5" name="Picture 55"/>
            <p:cNvPicPr>
              <a:picLocks noChangeAspect="1" noChangeArrowheads="1"/>
            </p:cNvPicPr>
            <p:nvPr/>
          </p:nvPicPr>
          <p:blipFill>
            <a:blip r:embed="rId7" cstate="print">
              <a:extLst>
                <a:ext uri="{28A0092B-C50C-407E-A947-70E740481C1C}">
                  <a14:useLocalDpi xmlns:a14="http://schemas.microsoft.com/office/drawing/2010/main" val="0"/>
                </a:ext>
              </a:extLst>
            </a:blip>
            <a:srcRect l="22369" t="30862" r="72368" b="62163"/>
            <a:stretch>
              <a:fillRect/>
            </a:stretch>
          </p:blipFill>
          <p:spPr bwMode="auto">
            <a:xfrm>
              <a:off x="2150"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6" name="Picture 56"/>
            <p:cNvPicPr>
              <a:picLocks noChangeAspect="1" noChangeArrowheads="1"/>
            </p:cNvPicPr>
            <p:nvPr/>
          </p:nvPicPr>
          <p:blipFill>
            <a:blip r:embed="rId8" cstate="print">
              <a:extLst>
                <a:ext uri="{28A0092B-C50C-407E-A947-70E740481C1C}">
                  <a14:useLocalDpi xmlns:a14="http://schemas.microsoft.com/office/drawing/2010/main" val="0"/>
                </a:ext>
              </a:extLst>
            </a:blip>
            <a:srcRect l="64473" t="39058" r="28947" b="53967"/>
            <a:stretch>
              <a:fillRect/>
            </a:stretch>
          </p:blipFill>
          <p:spPr bwMode="auto">
            <a:xfrm>
              <a:off x="2246"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7" name="Picture 57"/>
            <p:cNvPicPr>
              <a:picLocks noChangeAspect="1" noChangeArrowheads="1"/>
            </p:cNvPicPr>
            <p:nvPr/>
          </p:nvPicPr>
          <p:blipFill>
            <a:blip r:embed="rId9" cstate="print">
              <a:extLst>
                <a:ext uri="{28A0092B-C50C-407E-A947-70E740481C1C}">
                  <a14:useLocalDpi xmlns:a14="http://schemas.microsoft.com/office/drawing/2010/main" val="0"/>
                </a:ext>
              </a:extLst>
            </a:blip>
            <a:srcRect l="57895" t="46207" r="36842" b="46819"/>
            <a:stretch>
              <a:fillRect/>
            </a:stretch>
          </p:blipFill>
          <p:spPr bwMode="auto">
            <a:xfrm>
              <a:off x="2246"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8" name="Picture 58"/>
            <p:cNvPicPr>
              <a:picLocks noChangeAspect="1" noChangeArrowheads="1"/>
            </p:cNvPicPr>
            <p:nvPr/>
          </p:nvPicPr>
          <p:blipFill>
            <a:blip r:embed="rId8" cstate="print">
              <a:extLst>
                <a:ext uri="{28A0092B-C50C-407E-A947-70E740481C1C}">
                  <a14:useLocalDpi xmlns:a14="http://schemas.microsoft.com/office/drawing/2010/main" val="0"/>
                </a:ext>
              </a:extLst>
            </a:blip>
            <a:srcRect l="14473" t="54576" r="78947" b="38799"/>
            <a:stretch>
              <a:fillRect/>
            </a:stretch>
          </p:blipFill>
          <p:spPr bwMode="auto">
            <a:xfrm>
              <a:off x="2246"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9" name="Picture 59"/>
            <p:cNvPicPr>
              <a:picLocks noChangeAspect="1" noChangeArrowheads="1"/>
            </p:cNvPicPr>
            <p:nvPr/>
          </p:nvPicPr>
          <p:blipFill>
            <a:blip r:embed="rId10" cstate="print">
              <a:extLst>
                <a:ext uri="{28A0092B-C50C-407E-A947-70E740481C1C}">
                  <a14:useLocalDpi xmlns:a14="http://schemas.microsoft.com/office/drawing/2010/main" val="0"/>
                </a:ext>
              </a:extLst>
            </a:blip>
            <a:srcRect l="64473" t="54401" r="28947" b="38799"/>
            <a:stretch>
              <a:fillRect/>
            </a:stretch>
          </p:blipFill>
          <p:spPr bwMode="auto">
            <a:xfrm>
              <a:off x="2102"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Line 60"/>
            <p:cNvSpPr>
              <a:spLocks noChangeShapeType="1"/>
            </p:cNvSpPr>
            <p:nvPr/>
          </p:nvSpPr>
          <p:spPr bwMode="auto">
            <a:xfrm flipH="1">
              <a:off x="240" y="1968"/>
              <a:ext cx="2256" cy="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1" name="Text Box 61"/>
            <p:cNvSpPr txBox="1">
              <a:spLocks noChangeArrowheads="1"/>
            </p:cNvSpPr>
            <p:nvPr/>
          </p:nvSpPr>
          <p:spPr bwMode="auto">
            <a:xfrm>
              <a:off x="220" y="1941"/>
              <a:ext cx="2535"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tLang="en-US" sz="2000" dirty="0" smtClean="0"/>
                <a:t>Rappresentazione </a:t>
              </a:r>
            </a:p>
            <a:p>
              <a:pPr eaLnBrk="1" hangingPunct="1"/>
              <a:r>
                <a:rPr lang="it-IT" altLang="en-US" sz="2000" dirty="0" smtClean="0"/>
                <a:t>dell’immagine</a:t>
              </a:r>
              <a:endParaRPr lang="en-US" altLang="en-US" sz="2000" dirty="0"/>
            </a:p>
          </p:txBody>
        </p:sp>
      </p:grpSp>
      <p:grpSp>
        <p:nvGrpSpPr>
          <p:cNvPr id="10" name="Group 62"/>
          <p:cNvGrpSpPr>
            <a:grpSpLocks/>
          </p:cNvGrpSpPr>
          <p:nvPr/>
        </p:nvGrpSpPr>
        <p:grpSpPr bwMode="auto">
          <a:xfrm>
            <a:off x="-21236" y="4800600"/>
            <a:ext cx="5362128" cy="1752600"/>
            <a:chOff x="269" y="3024"/>
            <a:chExt cx="2592" cy="1104"/>
          </a:xfrm>
        </p:grpSpPr>
        <p:sp>
          <p:nvSpPr>
            <p:cNvPr id="13328" name="AutoShape 63"/>
            <p:cNvSpPr>
              <a:spLocks/>
            </p:cNvSpPr>
            <p:nvPr/>
          </p:nvSpPr>
          <p:spPr bwMode="auto">
            <a:xfrm rot="-5400000">
              <a:off x="1392" y="2352"/>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513088" name="AutoShape 64"/>
            <p:cNvSpPr>
              <a:spLocks noChangeArrowheads="1"/>
            </p:cNvSpPr>
            <p:nvPr/>
          </p:nvSpPr>
          <p:spPr bwMode="auto">
            <a:xfrm>
              <a:off x="269" y="3456"/>
              <a:ext cx="2592" cy="672"/>
            </a:xfrm>
            <a:prstGeom prst="flowChartProcess">
              <a:avLst/>
            </a:prstGeom>
            <a:solidFill>
              <a:srgbClr val="FFE6C1"/>
            </a:solidFill>
            <a:ln w="9525">
              <a:noFill/>
              <a:miter lim="800000"/>
              <a:headEnd/>
              <a:tailEnd/>
            </a:ln>
            <a:effectLst/>
          </p:spPr>
          <p:txBody>
            <a:bodyPr wrap="none" anchor="ctr"/>
            <a:lstStyle/>
            <a:p>
              <a:pPr algn="ctr">
                <a:defRPr/>
              </a:pPr>
              <a:r>
                <a:rPr lang="en-US" sz="2800" b="1" dirty="0" err="1" smtClean="0">
                  <a:solidFill>
                    <a:srgbClr val="FF0000"/>
                  </a:solidFill>
                  <a:effectLst>
                    <a:outerShdw blurRad="38100" dist="38100" dir="2700000" algn="tl">
                      <a:srgbClr val="000000"/>
                    </a:outerShdw>
                  </a:effectLst>
                </a:rPr>
                <a:t>Addestramento</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dei</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modelli</a:t>
              </a:r>
              <a:r>
                <a:rPr lang="en-US" sz="2800" b="1" dirty="0" smtClean="0">
                  <a:solidFill>
                    <a:srgbClr val="FF0000"/>
                  </a:solidFill>
                  <a:effectLst>
                    <a:outerShdw blurRad="38100" dist="38100" dir="2700000" algn="tl">
                      <a:srgbClr val="000000"/>
                    </a:outerShdw>
                  </a:effectLst>
                </a:rPr>
                <a:t> </a:t>
              </a:r>
            </a:p>
            <a:p>
              <a:pPr algn="ctr">
                <a:defRPr/>
              </a:pPr>
              <a:r>
                <a:rPr lang="en-US" sz="2800" b="1" dirty="0" smtClean="0">
                  <a:solidFill>
                    <a:srgbClr val="FF0000"/>
                  </a:solidFill>
                  <a:effectLst>
                    <a:outerShdw blurRad="38100" dist="38100" dir="2700000" algn="tl">
                      <a:srgbClr val="000000"/>
                    </a:outerShdw>
                  </a:effectLst>
                </a:rPr>
                <a:t>di </a:t>
              </a:r>
              <a:r>
                <a:rPr lang="en-US" sz="2800" b="1" dirty="0" err="1" smtClean="0">
                  <a:solidFill>
                    <a:srgbClr val="FF0000"/>
                  </a:solidFill>
                  <a:effectLst>
                    <a:outerShdw blurRad="38100" dist="38100" dir="2700000" algn="tl">
                      <a:srgbClr val="000000"/>
                    </a:outerShdw>
                  </a:effectLst>
                </a:rPr>
                <a:t>categoria</a:t>
              </a:r>
              <a:r>
                <a:rPr lang="en-US" sz="2800" b="1" dirty="0" smtClean="0">
                  <a:solidFill>
                    <a:srgbClr val="FF0000"/>
                  </a:solidFill>
                  <a:effectLst>
                    <a:outerShdw blurRad="38100" dist="38100" dir="2700000" algn="tl">
                      <a:srgbClr val="000000"/>
                    </a:outerShdw>
                  </a:effectLst>
                </a:rPr>
                <a:t> (e/o) </a:t>
              </a:r>
              <a:r>
                <a:rPr lang="en-US" sz="2800" b="1" dirty="0" err="1" smtClean="0">
                  <a:solidFill>
                    <a:srgbClr val="FF0000"/>
                  </a:solidFill>
                  <a:effectLst>
                    <a:outerShdw blurRad="38100" dist="38100" dir="2700000" algn="tl">
                      <a:srgbClr val="000000"/>
                    </a:outerShdw>
                  </a:effectLst>
                </a:rPr>
                <a:t>classificatori</a:t>
              </a:r>
              <a:endParaRPr lang="en-US" sz="2800" b="1" dirty="0">
                <a:solidFill>
                  <a:srgbClr val="FF0000"/>
                </a:solidFill>
                <a:effectLst>
                  <a:outerShdw blurRad="38100" dist="38100" dir="2700000" algn="tl">
                    <a:srgbClr val="000000"/>
                  </a:outerShdw>
                </a:effectLst>
              </a:endParaRPr>
            </a:p>
          </p:txBody>
        </p:sp>
        <p:sp>
          <p:nvSpPr>
            <p:cNvPr id="13330" name="Line 65"/>
            <p:cNvSpPr>
              <a:spLocks noChangeShapeType="1"/>
            </p:cNvSpPr>
            <p:nvPr/>
          </p:nvSpPr>
          <p:spPr bwMode="auto">
            <a:xfrm>
              <a:off x="1488" y="3216"/>
              <a:ext cx="0" cy="192"/>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grpSp>
      <p:grpSp>
        <p:nvGrpSpPr>
          <p:cNvPr id="11" name="Group 66"/>
          <p:cNvGrpSpPr>
            <a:grpSpLocks/>
          </p:cNvGrpSpPr>
          <p:nvPr/>
        </p:nvGrpSpPr>
        <p:grpSpPr bwMode="auto">
          <a:xfrm>
            <a:off x="5306193" y="0"/>
            <a:ext cx="3514725" cy="1524000"/>
            <a:chOff x="3292" y="0"/>
            <a:chExt cx="2214" cy="960"/>
          </a:xfrm>
        </p:grpSpPr>
        <p:sp>
          <p:nvSpPr>
            <p:cNvPr id="513091" name="Text Box 67"/>
            <p:cNvSpPr txBox="1">
              <a:spLocks noChangeArrowheads="1"/>
            </p:cNvSpPr>
            <p:nvPr/>
          </p:nvSpPr>
          <p:spPr bwMode="auto">
            <a:xfrm>
              <a:off x="3292" y="0"/>
              <a:ext cx="2214" cy="368"/>
            </a:xfrm>
            <a:prstGeom prst="rect">
              <a:avLst/>
            </a:prstGeom>
            <a:noFill/>
            <a:ln w="9525">
              <a:noFill/>
              <a:miter lim="800000"/>
              <a:headEnd/>
              <a:tailEnd/>
            </a:ln>
            <a:effectLst/>
          </p:spPr>
          <p:txBody>
            <a:bodyPr wrap="square">
              <a:spAutoFit/>
            </a:bodyPr>
            <a:lstStyle/>
            <a:p>
              <a:pPr>
                <a:defRPr/>
              </a:pPr>
              <a:r>
                <a:rPr lang="en-US" sz="3200" b="1" dirty="0" err="1" smtClean="0">
                  <a:effectLst>
                    <a:outerShdw blurRad="38100" dist="38100" dir="2700000" algn="tl">
                      <a:srgbClr val="C0C0C0"/>
                    </a:outerShdw>
                  </a:effectLst>
                </a:rPr>
                <a:t>classificazione</a:t>
              </a:r>
              <a:endParaRPr lang="en-US" sz="3200" b="1" dirty="0">
                <a:effectLst>
                  <a:outerShdw blurRad="38100" dist="38100" dir="2700000" algn="tl">
                    <a:srgbClr val="C0C0C0"/>
                  </a:outerShdw>
                </a:effectLst>
              </a:endParaRPr>
            </a:p>
          </p:txBody>
        </p:sp>
        <p:grpSp>
          <p:nvGrpSpPr>
            <p:cNvPr id="13325" name="Group 68"/>
            <p:cNvGrpSpPr>
              <a:grpSpLocks/>
            </p:cNvGrpSpPr>
            <p:nvPr/>
          </p:nvGrpSpPr>
          <p:grpSpPr bwMode="auto">
            <a:xfrm>
              <a:off x="4128" y="479"/>
              <a:ext cx="1287" cy="481"/>
              <a:chOff x="4128" y="479"/>
              <a:chExt cx="1287" cy="481"/>
            </a:xfrm>
          </p:grpSpPr>
          <p:sp>
            <p:nvSpPr>
              <p:cNvPr id="13326" name="AutoShape 69"/>
              <p:cNvSpPr>
                <a:spLocks noChangeArrowheads="1"/>
              </p:cNvSpPr>
              <p:nvPr/>
            </p:nvSpPr>
            <p:spPr bwMode="auto">
              <a:xfrm>
                <a:off x="4128" y="480"/>
                <a:ext cx="1287" cy="480"/>
              </a:xfrm>
              <a:prstGeom prst="parallelogram">
                <a:avLst>
                  <a:gd name="adj" fmla="val 7990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27" name="Picture 70" descr="violin"/>
              <p:cNvPicPr>
                <a:picLocks noChangeAspect="1" noChangeArrowheads="1"/>
              </p:cNvPicPr>
              <p:nvPr/>
            </p:nvPicPr>
            <p:blipFill>
              <a:blip r:embed="rId11" cstate="print">
                <a:grayscl/>
                <a:extLst>
                  <a:ext uri="{28A0092B-C50C-407E-A947-70E740481C1C}">
                    <a14:useLocalDpi xmlns:a14="http://schemas.microsoft.com/office/drawing/2010/main" val="0"/>
                  </a:ext>
                </a:extLst>
              </a:blip>
              <a:srcRect/>
              <a:stretch>
                <a:fillRect/>
              </a:stretch>
            </p:blipFill>
            <p:spPr bwMode="auto">
              <a:xfrm rot="-863181">
                <a:off x="4359" y="479"/>
                <a:ext cx="921"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13349639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5" name="Group 19"/>
          <p:cNvGrpSpPr>
            <a:grpSpLocks/>
          </p:cNvGrpSpPr>
          <p:nvPr/>
        </p:nvGrpSpPr>
        <p:grpSpPr bwMode="auto">
          <a:xfrm>
            <a:off x="593726" y="1524000"/>
            <a:ext cx="3368676" cy="1241425"/>
            <a:chOff x="374" y="960"/>
            <a:chExt cx="2122" cy="782"/>
          </a:xfrm>
        </p:grpSpPr>
        <p:sp>
          <p:nvSpPr>
            <p:cNvPr id="13366" name="AutoShape 20"/>
            <p:cNvSpPr>
              <a:spLocks/>
            </p:cNvSpPr>
            <p:nvPr/>
          </p:nvSpPr>
          <p:spPr bwMode="auto">
            <a:xfrm rot="-5400000">
              <a:off x="1296" y="288"/>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67" name="Text Box 21"/>
            <p:cNvSpPr txBox="1">
              <a:spLocks noChangeArrowheads="1"/>
            </p:cNvSpPr>
            <p:nvPr/>
          </p:nvSpPr>
          <p:spPr bwMode="auto">
            <a:xfrm>
              <a:off x="374" y="1296"/>
              <a:ext cx="151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t>feature </a:t>
              </a:r>
              <a:r>
                <a:rPr lang="en-US" altLang="en-US" sz="2000" dirty="0" smtClean="0"/>
                <a:t>extraction</a:t>
              </a:r>
              <a:endParaRPr lang="en-US" altLang="en-US" sz="2000" dirty="0"/>
            </a:p>
            <a:p>
              <a:pPr algn="ctr" eaLnBrk="1" hangingPunct="1"/>
              <a:r>
                <a:rPr lang="en-US" altLang="en-US" sz="2000" dirty="0"/>
                <a:t>&amp; </a:t>
              </a:r>
              <a:r>
                <a:rPr lang="en-US" altLang="en-US" sz="2000" dirty="0" err="1" smtClean="0"/>
                <a:t>rappresentazione</a:t>
              </a:r>
              <a:endParaRPr lang="en-US" altLang="en-US" sz="2000" dirty="0"/>
            </a:p>
          </p:txBody>
        </p:sp>
        <p:sp>
          <p:nvSpPr>
            <p:cNvPr id="13368" name="Line 22"/>
            <p:cNvSpPr>
              <a:spLocks noChangeShapeType="1"/>
            </p:cNvSpPr>
            <p:nvPr/>
          </p:nvSpPr>
          <p:spPr bwMode="auto">
            <a:xfrm>
              <a:off x="1392" y="1152"/>
              <a:ext cx="1104" cy="528"/>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69" name="AutoShape 23"/>
            <p:cNvSpPr>
              <a:spLocks noChangeArrowheads="1"/>
            </p:cNvSpPr>
            <p:nvPr/>
          </p:nvSpPr>
          <p:spPr bwMode="auto">
            <a:xfrm>
              <a:off x="1776" y="1248"/>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2"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9" name="Group 40"/>
          <p:cNvGrpSpPr>
            <a:grpSpLocks/>
          </p:cNvGrpSpPr>
          <p:nvPr/>
        </p:nvGrpSpPr>
        <p:grpSpPr bwMode="auto">
          <a:xfrm>
            <a:off x="349250" y="3081338"/>
            <a:ext cx="4024313" cy="1719263"/>
            <a:chOff x="220" y="1941"/>
            <a:chExt cx="2535" cy="1083"/>
          </a:xfrm>
        </p:grpSpPr>
        <p:sp>
          <p:nvSpPr>
            <p:cNvPr id="13331" name="Line 41"/>
            <p:cNvSpPr>
              <a:spLocks noChangeShapeType="1"/>
            </p:cNvSpPr>
            <p:nvPr/>
          </p:nvSpPr>
          <p:spPr bwMode="auto">
            <a:xfrm>
              <a:off x="240" y="1968"/>
              <a:ext cx="0" cy="24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32" name="Picture 42"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432" y="235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3"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624" y="244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4"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811"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45"/>
            <p:cNvPicPr>
              <a:picLocks noChangeAspect="1" noChangeArrowheads="1"/>
            </p:cNvPicPr>
            <p:nvPr/>
          </p:nvPicPr>
          <p:blipFill>
            <a:blip r:embed="rId4" cstate="print">
              <a:extLst>
                <a:ext uri="{28A0092B-C50C-407E-A947-70E740481C1C}">
                  <a14:useLocalDpi xmlns:a14="http://schemas.microsoft.com/office/drawing/2010/main" val="0"/>
                </a:ext>
              </a:extLst>
            </a:blip>
            <a:srcRect l="28947" r="64471" b="92851"/>
            <a:stretch>
              <a:fillRect/>
            </a:stretch>
          </p:blipFill>
          <p:spPr bwMode="auto">
            <a:xfrm>
              <a:off x="859"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46"/>
            <p:cNvPicPr>
              <a:picLocks noChangeAspect="1" noChangeArrowheads="1"/>
            </p:cNvPicPr>
            <p:nvPr/>
          </p:nvPicPr>
          <p:blipFill>
            <a:blip r:embed="rId5" cstate="print">
              <a:extLst>
                <a:ext uri="{28A0092B-C50C-407E-A947-70E740481C1C}">
                  <a14:useLocalDpi xmlns:a14="http://schemas.microsoft.com/office/drawing/2010/main" val="0"/>
                </a:ext>
              </a:extLst>
            </a:blip>
            <a:srcRect l="22369" t="30862" r="72368" b="62163"/>
            <a:stretch>
              <a:fillRect/>
            </a:stretch>
          </p:blipFill>
          <p:spPr bwMode="auto">
            <a:xfrm>
              <a:off x="907"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47"/>
            <p:cNvPicPr>
              <a:picLocks noChangeAspect="1" noChangeArrowheads="1"/>
            </p:cNvPicPr>
            <p:nvPr/>
          </p:nvPicPr>
          <p:blipFill>
            <a:blip r:embed="rId5" cstate="print">
              <a:extLst>
                <a:ext uri="{28A0092B-C50C-407E-A947-70E740481C1C}">
                  <a14:useLocalDpi xmlns:a14="http://schemas.microsoft.com/office/drawing/2010/main" val="0"/>
                </a:ext>
              </a:extLst>
            </a:blip>
            <a:srcRect l="64473" t="39058" r="28947" b="53967"/>
            <a:stretch>
              <a:fillRect/>
            </a:stretch>
          </p:blipFill>
          <p:spPr bwMode="auto">
            <a:xfrm>
              <a:off x="1003"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Picture 48"/>
            <p:cNvPicPr>
              <a:picLocks noChangeAspect="1" noChangeArrowheads="1"/>
            </p:cNvPicPr>
            <p:nvPr/>
          </p:nvPicPr>
          <p:blipFill>
            <a:blip r:embed="rId5" cstate="print">
              <a:extLst>
                <a:ext uri="{28A0092B-C50C-407E-A947-70E740481C1C}">
                  <a14:useLocalDpi xmlns:a14="http://schemas.microsoft.com/office/drawing/2010/main" val="0"/>
                </a:ext>
              </a:extLst>
            </a:blip>
            <a:srcRect l="57895" t="46207" r="36842" b="46819"/>
            <a:stretch>
              <a:fillRect/>
            </a:stretch>
          </p:blipFill>
          <p:spPr bwMode="auto">
            <a:xfrm>
              <a:off x="1003"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Picture 49"/>
            <p:cNvPicPr>
              <a:picLocks noChangeAspect="1" noChangeArrowheads="1"/>
            </p:cNvPicPr>
            <p:nvPr/>
          </p:nvPicPr>
          <p:blipFill>
            <a:blip r:embed="rId5" cstate="print">
              <a:extLst>
                <a:ext uri="{28A0092B-C50C-407E-A947-70E740481C1C}">
                  <a14:useLocalDpi xmlns:a14="http://schemas.microsoft.com/office/drawing/2010/main" val="0"/>
                </a:ext>
              </a:extLst>
            </a:blip>
            <a:srcRect l="14473" t="54576" r="78947" b="38799"/>
            <a:stretch>
              <a:fillRect/>
            </a:stretch>
          </p:blipFill>
          <p:spPr bwMode="auto">
            <a:xfrm>
              <a:off x="1003"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0" name="Picture 50"/>
            <p:cNvPicPr>
              <a:picLocks noChangeAspect="1" noChangeArrowheads="1"/>
            </p:cNvPicPr>
            <p:nvPr/>
          </p:nvPicPr>
          <p:blipFill>
            <a:blip r:embed="rId5" cstate="print">
              <a:extLst>
                <a:ext uri="{28A0092B-C50C-407E-A947-70E740481C1C}">
                  <a14:useLocalDpi xmlns:a14="http://schemas.microsoft.com/office/drawing/2010/main" val="0"/>
                </a:ext>
              </a:extLst>
            </a:blip>
            <a:srcRect l="64473" t="54401" r="28947" b="38799"/>
            <a:stretch>
              <a:fillRect/>
            </a:stretch>
          </p:blipFill>
          <p:spPr bwMode="auto">
            <a:xfrm>
              <a:off x="859"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51"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675" y="2304"/>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2" name="Picture 52"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867" y="2400"/>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3" name="Picture 53" descr="lunch-bagtrans"/>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2054"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4" name="Picture 54"/>
            <p:cNvPicPr>
              <a:picLocks noChangeAspect="1" noChangeArrowheads="1"/>
            </p:cNvPicPr>
            <p:nvPr/>
          </p:nvPicPr>
          <p:blipFill>
            <a:blip r:embed="rId5" cstate="print">
              <a:extLst>
                <a:ext uri="{28A0092B-C50C-407E-A947-70E740481C1C}">
                  <a14:useLocalDpi xmlns:a14="http://schemas.microsoft.com/office/drawing/2010/main" val="0"/>
                </a:ext>
              </a:extLst>
            </a:blip>
            <a:srcRect l="28947" r="64471" b="92851"/>
            <a:stretch>
              <a:fillRect/>
            </a:stretch>
          </p:blipFill>
          <p:spPr bwMode="auto">
            <a:xfrm>
              <a:off x="2102"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5" name="Picture 55"/>
            <p:cNvPicPr>
              <a:picLocks noChangeAspect="1" noChangeArrowheads="1"/>
            </p:cNvPicPr>
            <p:nvPr/>
          </p:nvPicPr>
          <p:blipFill>
            <a:blip r:embed="rId5" cstate="print">
              <a:extLst>
                <a:ext uri="{28A0092B-C50C-407E-A947-70E740481C1C}">
                  <a14:useLocalDpi xmlns:a14="http://schemas.microsoft.com/office/drawing/2010/main" val="0"/>
                </a:ext>
              </a:extLst>
            </a:blip>
            <a:srcRect l="22369" t="30862" r="72368" b="62163"/>
            <a:stretch>
              <a:fillRect/>
            </a:stretch>
          </p:blipFill>
          <p:spPr bwMode="auto">
            <a:xfrm>
              <a:off x="2150"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6" name="Picture 56"/>
            <p:cNvPicPr>
              <a:picLocks noChangeAspect="1" noChangeArrowheads="1"/>
            </p:cNvPicPr>
            <p:nvPr/>
          </p:nvPicPr>
          <p:blipFill>
            <a:blip r:embed="rId6" cstate="print">
              <a:extLst>
                <a:ext uri="{28A0092B-C50C-407E-A947-70E740481C1C}">
                  <a14:useLocalDpi xmlns:a14="http://schemas.microsoft.com/office/drawing/2010/main" val="0"/>
                </a:ext>
              </a:extLst>
            </a:blip>
            <a:srcRect l="64473" t="39058" r="28947" b="53967"/>
            <a:stretch>
              <a:fillRect/>
            </a:stretch>
          </p:blipFill>
          <p:spPr bwMode="auto">
            <a:xfrm>
              <a:off x="2246"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7" name="Picture 57"/>
            <p:cNvPicPr>
              <a:picLocks noChangeAspect="1" noChangeArrowheads="1"/>
            </p:cNvPicPr>
            <p:nvPr/>
          </p:nvPicPr>
          <p:blipFill>
            <a:blip r:embed="rId5" cstate="print">
              <a:extLst>
                <a:ext uri="{28A0092B-C50C-407E-A947-70E740481C1C}">
                  <a14:useLocalDpi xmlns:a14="http://schemas.microsoft.com/office/drawing/2010/main" val="0"/>
                </a:ext>
              </a:extLst>
            </a:blip>
            <a:srcRect l="57895" t="46207" r="36842" b="46819"/>
            <a:stretch>
              <a:fillRect/>
            </a:stretch>
          </p:blipFill>
          <p:spPr bwMode="auto">
            <a:xfrm>
              <a:off x="2246"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8" name="Picture 58"/>
            <p:cNvPicPr>
              <a:picLocks noChangeAspect="1" noChangeArrowheads="1"/>
            </p:cNvPicPr>
            <p:nvPr/>
          </p:nvPicPr>
          <p:blipFill>
            <a:blip r:embed="rId7" cstate="print">
              <a:extLst>
                <a:ext uri="{28A0092B-C50C-407E-A947-70E740481C1C}">
                  <a14:useLocalDpi xmlns:a14="http://schemas.microsoft.com/office/drawing/2010/main" val="0"/>
                </a:ext>
              </a:extLst>
            </a:blip>
            <a:srcRect l="14473" t="54576" r="78947" b="38799"/>
            <a:stretch>
              <a:fillRect/>
            </a:stretch>
          </p:blipFill>
          <p:spPr bwMode="auto">
            <a:xfrm>
              <a:off x="2246"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9" name="Picture 59"/>
            <p:cNvPicPr>
              <a:picLocks noChangeAspect="1" noChangeArrowheads="1"/>
            </p:cNvPicPr>
            <p:nvPr/>
          </p:nvPicPr>
          <p:blipFill>
            <a:blip r:embed="rId8" cstate="print">
              <a:extLst>
                <a:ext uri="{28A0092B-C50C-407E-A947-70E740481C1C}">
                  <a14:useLocalDpi xmlns:a14="http://schemas.microsoft.com/office/drawing/2010/main" val="0"/>
                </a:ext>
              </a:extLst>
            </a:blip>
            <a:srcRect l="64473" t="54401" r="28947" b="38799"/>
            <a:stretch>
              <a:fillRect/>
            </a:stretch>
          </p:blipFill>
          <p:spPr bwMode="auto">
            <a:xfrm>
              <a:off x="2102"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Line 60"/>
            <p:cNvSpPr>
              <a:spLocks noChangeShapeType="1"/>
            </p:cNvSpPr>
            <p:nvPr/>
          </p:nvSpPr>
          <p:spPr bwMode="auto">
            <a:xfrm flipH="1">
              <a:off x="240" y="1968"/>
              <a:ext cx="2256" cy="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1" name="Text Box 61"/>
            <p:cNvSpPr txBox="1">
              <a:spLocks noChangeArrowheads="1"/>
            </p:cNvSpPr>
            <p:nvPr/>
          </p:nvSpPr>
          <p:spPr bwMode="auto">
            <a:xfrm>
              <a:off x="220" y="1941"/>
              <a:ext cx="2535"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tLang="en-US" sz="2000" dirty="0" smtClean="0"/>
                <a:t>Rappresentazione </a:t>
              </a:r>
            </a:p>
            <a:p>
              <a:pPr eaLnBrk="1" hangingPunct="1"/>
              <a:r>
                <a:rPr lang="it-IT" altLang="en-US" sz="2000" dirty="0" smtClean="0"/>
                <a:t>dell’immagine</a:t>
              </a:r>
              <a:endParaRPr lang="en-US" altLang="en-US" sz="2000" dirty="0"/>
            </a:p>
          </p:txBody>
        </p:sp>
      </p:grpSp>
      <p:sp>
        <p:nvSpPr>
          <p:cNvPr id="71" name="Text Box 43"/>
          <p:cNvSpPr txBox="1">
            <a:spLocks noChangeArrowheads="1"/>
          </p:cNvSpPr>
          <p:nvPr/>
        </p:nvSpPr>
        <p:spPr bwMode="auto">
          <a:xfrm>
            <a:off x="228600" y="2057400"/>
            <a:ext cx="608013"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1.</a:t>
            </a:r>
          </a:p>
        </p:txBody>
      </p:sp>
      <p:sp>
        <p:nvSpPr>
          <p:cNvPr id="72" name="Text Box 44"/>
          <p:cNvSpPr txBox="1">
            <a:spLocks noChangeArrowheads="1"/>
          </p:cNvSpPr>
          <p:nvPr/>
        </p:nvSpPr>
        <p:spPr bwMode="auto">
          <a:xfrm>
            <a:off x="5105400" y="1295400"/>
            <a:ext cx="608013" cy="701675"/>
          </a:xfrm>
          <a:prstGeom prst="rect">
            <a:avLst/>
          </a:prstGeom>
          <a:noFill/>
          <a:ln w="9525">
            <a:noFill/>
            <a:miter lim="800000"/>
            <a:headEnd/>
            <a:tailEnd/>
          </a:ln>
          <a:effectLst/>
        </p:spPr>
        <p:txBody>
          <a:bodyPr wrap="none">
            <a:spAutoFit/>
          </a:bodyPr>
          <a:lstStyle/>
          <a:p>
            <a:pPr>
              <a:defRPr/>
            </a:pPr>
            <a:r>
              <a:rPr lang="en-US" sz="4000" b="1">
                <a:solidFill>
                  <a:srgbClr val="660066"/>
                </a:solidFill>
                <a:effectLst>
                  <a:outerShdw blurRad="38100" dist="38100" dir="2700000" algn="tl">
                    <a:srgbClr val="C0C0C0"/>
                  </a:outerShdw>
                </a:effectLst>
              </a:rPr>
              <a:t>2.</a:t>
            </a:r>
          </a:p>
        </p:txBody>
      </p:sp>
      <p:sp>
        <p:nvSpPr>
          <p:cNvPr id="73" name="Text Box 45"/>
          <p:cNvSpPr txBox="1">
            <a:spLocks noChangeArrowheads="1"/>
          </p:cNvSpPr>
          <p:nvPr/>
        </p:nvSpPr>
        <p:spPr bwMode="auto">
          <a:xfrm>
            <a:off x="1588" y="3641725"/>
            <a:ext cx="608012"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3.</a:t>
            </a:r>
          </a:p>
        </p:txBody>
      </p:sp>
      <p:grpSp>
        <p:nvGrpSpPr>
          <p:cNvPr id="74" name="Group 8"/>
          <p:cNvGrpSpPr>
            <a:grpSpLocks/>
          </p:cNvGrpSpPr>
          <p:nvPr/>
        </p:nvGrpSpPr>
        <p:grpSpPr bwMode="auto">
          <a:xfrm>
            <a:off x="381000" y="0"/>
            <a:ext cx="4648201" cy="1447800"/>
            <a:chOff x="240" y="0"/>
            <a:chExt cx="2928" cy="912"/>
          </a:xfrm>
        </p:grpSpPr>
        <p:grpSp>
          <p:nvGrpSpPr>
            <p:cNvPr id="75" name="Group 9"/>
            <p:cNvGrpSpPr>
              <a:grpSpLocks/>
            </p:cNvGrpSpPr>
            <p:nvPr/>
          </p:nvGrpSpPr>
          <p:grpSpPr bwMode="auto">
            <a:xfrm>
              <a:off x="240" y="481"/>
              <a:ext cx="2727" cy="431"/>
              <a:chOff x="240" y="481"/>
              <a:chExt cx="2727" cy="431"/>
            </a:xfrm>
          </p:grpSpPr>
          <p:sp>
            <p:nvSpPr>
              <p:cNvPr id="77" name="AutoShape 10"/>
              <p:cNvSpPr>
                <a:spLocks noChangeArrowheads="1"/>
              </p:cNvSpPr>
              <p:nvPr/>
            </p:nvSpPr>
            <p:spPr bwMode="auto">
              <a:xfrm>
                <a:off x="432"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8" name="AutoShape 11"/>
              <p:cNvSpPr>
                <a:spLocks noChangeArrowheads="1"/>
              </p:cNvSpPr>
              <p:nvPr/>
            </p:nvSpPr>
            <p:spPr bwMode="auto">
              <a:xfrm>
                <a:off x="336"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79" name="AutoShape 12"/>
              <p:cNvSpPr>
                <a:spLocks noChangeArrowheads="1"/>
              </p:cNvSpPr>
              <p:nvPr/>
            </p:nvSpPr>
            <p:spPr bwMode="auto">
              <a:xfrm>
                <a:off x="240"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0" name="AutoShape 13"/>
              <p:cNvSpPr>
                <a:spLocks noChangeArrowheads="1"/>
              </p:cNvSpPr>
              <p:nvPr/>
            </p:nvSpPr>
            <p:spPr bwMode="auto">
              <a:xfrm>
                <a:off x="1776"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1" name="AutoShape 14"/>
              <p:cNvSpPr>
                <a:spLocks noChangeArrowheads="1"/>
              </p:cNvSpPr>
              <p:nvPr/>
            </p:nvSpPr>
            <p:spPr bwMode="auto">
              <a:xfrm>
                <a:off x="1680"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2" name="AutoShape 15"/>
              <p:cNvSpPr>
                <a:spLocks noChangeArrowheads="1"/>
              </p:cNvSpPr>
              <p:nvPr/>
            </p:nvSpPr>
            <p:spPr bwMode="auto">
              <a:xfrm>
                <a:off x="1584"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83" name="Picture 16" descr="DaVinci_face_only"/>
              <p:cNvPicPr>
                <a:picLocks noChangeAspect="1" noChangeArrowheads="1"/>
              </p:cNvPicPr>
              <p:nvPr/>
            </p:nvPicPr>
            <p:blipFill>
              <a:blip r:embed="rId9">
                <a:grayscl/>
                <a:extLst>
                  <a:ext uri="{28A0092B-C50C-407E-A947-70E740481C1C}">
                    <a14:useLocalDpi xmlns:a14="http://schemas.microsoft.com/office/drawing/2010/main" val="0"/>
                  </a:ext>
                </a:extLst>
              </a:blip>
              <a:srcRect b="16327"/>
              <a:stretch>
                <a:fillRect/>
              </a:stretch>
            </p:blipFill>
            <p:spPr bwMode="auto">
              <a:xfrm>
                <a:off x="645" y="481"/>
                <a:ext cx="494"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17" descr="bicycle"/>
              <p:cNvPicPr>
                <a:picLocks noChangeAspect="1" noChangeArrowheads="1"/>
              </p:cNvPicPr>
              <p:nvPr/>
            </p:nvPicPr>
            <p:blipFill>
              <a:blip r:embed="rId10"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1920" y="493"/>
                <a:ext cx="5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6" name="Text Box 18"/>
            <p:cNvSpPr txBox="1">
              <a:spLocks noChangeArrowheads="1"/>
            </p:cNvSpPr>
            <p:nvPr/>
          </p:nvSpPr>
          <p:spPr bwMode="auto">
            <a:xfrm>
              <a:off x="240" y="0"/>
              <a:ext cx="2928" cy="523"/>
            </a:xfrm>
            <a:prstGeom prst="rect">
              <a:avLst/>
            </a:prstGeom>
            <a:noFill/>
            <a:ln w="9525">
              <a:noFill/>
              <a:miter lim="800000"/>
              <a:headEnd/>
              <a:tailEnd/>
            </a:ln>
            <a:effectLst/>
          </p:spPr>
          <p:txBody>
            <a:bodyPr wrap="square">
              <a:spAutoFit/>
            </a:bodyPr>
            <a:lstStyle/>
            <a:p>
              <a:pPr>
                <a:defRPr/>
              </a:pPr>
              <a:r>
                <a:rPr lang="en-US" sz="2400" b="1" dirty="0" err="1" smtClean="0">
                  <a:effectLst>
                    <a:outerShdw blurRad="38100" dist="38100" dir="2700000" algn="tl">
                      <a:srgbClr val="C0C0C0"/>
                    </a:outerShdw>
                  </a:effectLst>
                </a:rPr>
                <a:t>Addestramento</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della</a:t>
              </a:r>
              <a:r>
                <a:rPr lang="en-US" sz="2400" b="1" dirty="0" smtClean="0">
                  <a:effectLst>
                    <a:outerShdw blurRad="38100" dist="38100" dir="2700000" algn="tl">
                      <a:srgbClr val="C0C0C0"/>
                    </a:outerShdw>
                  </a:effectLst>
                </a:rPr>
                <a:t> </a:t>
              </a:r>
              <a:r>
                <a:rPr lang="en-US" sz="2400" b="1" dirty="0" err="1" smtClean="0">
                  <a:effectLst>
                    <a:outerShdw blurRad="38100" dist="38100" dir="2700000" algn="tl">
                      <a:srgbClr val="C0C0C0"/>
                    </a:outerShdw>
                  </a:effectLst>
                </a:rPr>
                <a:t>rappresentazione</a:t>
              </a:r>
              <a:endParaRPr lang="en-US" sz="2400" b="1" dirty="0">
                <a:effectLst>
                  <a:outerShdw blurRad="38100" dist="38100" dir="2700000" algn="tl">
                    <a:srgbClr val="C0C0C0"/>
                  </a:outerShdw>
                </a:effectLst>
              </a:endParaRPr>
            </a:p>
          </p:txBody>
        </p:sp>
      </p:grpSp>
    </p:spTree>
    <p:extLst>
      <p:ext uri="{BB962C8B-B14F-4D97-AF65-F5344CB8AC3E}">
        <p14:creationId xmlns:p14="http://schemas.microsoft.com/office/powerpoint/2010/main" val="2377623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aVinci_face_on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795463"/>
            <a:ext cx="3101975" cy="384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3" name="Group 3"/>
          <p:cNvGrpSpPr>
            <a:grpSpLocks/>
          </p:cNvGrpSpPr>
          <p:nvPr/>
        </p:nvGrpSpPr>
        <p:grpSpPr bwMode="auto">
          <a:xfrm>
            <a:off x="5334000" y="1871663"/>
            <a:ext cx="2667000" cy="3581400"/>
            <a:chOff x="3360" y="1632"/>
            <a:chExt cx="1680" cy="2256"/>
          </a:xfrm>
        </p:grpSpPr>
        <p:pic>
          <p:nvPicPr>
            <p:cNvPr id="15365" name="Picture 4" descr="ermine"/>
            <p:cNvPicPr>
              <a:picLocks noChangeAspect="1" noChangeArrowheads="1"/>
            </p:cNvPicPr>
            <p:nvPr/>
          </p:nvPicPr>
          <p:blipFill>
            <a:blip r:embed="rId3">
              <a:extLst>
                <a:ext uri="{28A0092B-C50C-407E-A947-70E740481C1C}">
                  <a14:useLocalDpi xmlns:a14="http://schemas.microsoft.com/office/drawing/2010/main" val="0"/>
                </a:ext>
              </a:extLst>
            </a:blip>
            <a:srcRect l="49399" t="22293" r="38898" b="71706"/>
            <a:stretch>
              <a:fillRect/>
            </a:stretch>
          </p:blipFill>
          <p:spPr bwMode="auto">
            <a:xfrm>
              <a:off x="4560" y="307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5" descr="ermine"/>
            <p:cNvPicPr>
              <a:picLocks noChangeAspect="1" noChangeArrowheads="1"/>
            </p:cNvPicPr>
            <p:nvPr/>
          </p:nvPicPr>
          <p:blipFill>
            <a:blip r:embed="rId3">
              <a:extLst>
                <a:ext uri="{28A0092B-C50C-407E-A947-70E740481C1C}">
                  <a14:useLocalDpi xmlns:a14="http://schemas.microsoft.com/office/drawing/2010/main" val="0"/>
                </a:ext>
              </a:extLst>
            </a:blip>
            <a:srcRect l="57591" t="4288" r="29535" b="88853"/>
            <a:stretch>
              <a:fillRect/>
            </a:stretch>
          </p:blipFill>
          <p:spPr bwMode="auto">
            <a:xfrm>
              <a:off x="4224" y="1632"/>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6" descr="ermine"/>
            <p:cNvPicPr>
              <a:picLocks noChangeAspect="1" noChangeArrowheads="1"/>
            </p:cNvPicPr>
            <p:nvPr/>
          </p:nvPicPr>
          <p:blipFill>
            <a:blip r:embed="rId3">
              <a:extLst>
                <a:ext uri="{28A0092B-C50C-407E-A947-70E740481C1C}">
                  <a14:useLocalDpi xmlns:a14="http://schemas.microsoft.com/office/drawing/2010/main" val="0"/>
                </a:ext>
              </a:extLst>
            </a:blip>
            <a:srcRect l="43547" t="38583" r="43579" b="54558"/>
            <a:stretch>
              <a:fillRect/>
            </a:stretch>
          </p:blipFill>
          <p:spPr bwMode="auto">
            <a:xfrm>
              <a:off x="3360" y="3120"/>
              <a:ext cx="432"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7" descr="ermine"/>
            <p:cNvPicPr>
              <a:picLocks noChangeAspect="1" noChangeArrowheads="1"/>
            </p:cNvPicPr>
            <p:nvPr/>
          </p:nvPicPr>
          <p:blipFill>
            <a:blip r:embed="rId3">
              <a:extLst>
                <a:ext uri="{28A0092B-C50C-407E-A947-70E740481C1C}">
                  <a14:useLocalDpi xmlns:a14="http://schemas.microsoft.com/office/drawing/2010/main" val="0"/>
                </a:ext>
              </a:extLst>
            </a:blip>
            <a:srcRect l="38866" t="15433" r="51772" b="79422"/>
            <a:stretch>
              <a:fillRect/>
            </a:stretch>
          </p:blipFill>
          <p:spPr bwMode="auto">
            <a:xfrm>
              <a:off x="4416" y="2496"/>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8" descr="ermine"/>
            <p:cNvPicPr>
              <a:picLocks noChangeAspect="1" noChangeArrowheads="1"/>
            </p:cNvPicPr>
            <p:nvPr/>
          </p:nvPicPr>
          <p:blipFill>
            <a:blip r:embed="rId3">
              <a:extLst>
                <a:ext uri="{28A0092B-C50C-407E-A947-70E740481C1C}">
                  <a14:useLocalDpi xmlns:a14="http://schemas.microsoft.com/office/drawing/2010/main" val="0"/>
                </a:ext>
              </a:extLst>
            </a:blip>
            <a:srcRect l="58762" t="14577" r="31876" b="79422"/>
            <a:stretch>
              <a:fillRect/>
            </a:stretch>
          </p:blipFill>
          <p:spPr bwMode="auto">
            <a:xfrm>
              <a:off x="3840" y="2544"/>
              <a:ext cx="38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9" descr="ermine"/>
            <p:cNvPicPr>
              <a:picLocks noChangeAspect="1" noChangeArrowheads="1"/>
            </p:cNvPicPr>
            <p:nvPr/>
          </p:nvPicPr>
          <p:blipFill>
            <a:blip r:embed="rId3">
              <a:extLst>
                <a:ext uri="{28A0092B-C50C-407E-A947-70E740481C1C}">
                  <a14:useLocalDpi xmlns:a14="http://schemas.microsoft.com/office/drawing/2010/main" val="0"/>
                </a:ext>
              </a:extLst>
            </a:blip>
            <a:srcRect l="56421" t="32582" r="31876" b="62274"/>
            <a:stretch>
              <a:fillRect/>
            </a:stretch>
          </p:blipFill>
          <p:spPr bwMode="auto">
            <a:xfrm>
              <a:off x="4368" y="3600"/>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Picture 10" descr="ermine"/>
            <p:cNvPicPr>
              <a:picLocks noChangeAspect="1" noChangeArrowheads="1"/>
            </p:cNvPicPr>
            <p:nvPr/>
          </p:nvPicPr>
          <p:blipFill>
            <a:blip r:embed="rId3">
              <a:extLst>
                <a:ext uri="{28A0092B-C50C-407E-A947-70E740481C1C}">
                  <a14:useLocalDpi xmlns:a14="http://schemas.microsoft.com/office/drawing/2010/main" val="0"/>
                </a:ext>
              </a:extLst>
            </a:blip>
            <a:srcRect l="58762" t="27437" r="31876" b="67418"/>
            <a:stretch>
              <a:fillRect/>
            </a:stretch>
          </p:blipFill>
          <p:spPr bwMode="auto">
            <a:xfrm>
              <a:off x="4512" y="2064"/>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1" descr="ermine"/>
            <p:cNvPicPr>
              <a:picLocks noChangeAspect="1" noChangeArrowheads="1"/>
            </p:cNvPicPr>
            <p:nvPr/>
          </p:nvPicPr>
          <p:blipFill>
            <a:blip r:embed="rId3">
              <a:extLst>
                <a:ext uri="{28A0092B-C50C-407E-A947-70E740481C1C}">
                  <a14:useLocalDpi xmlns:a14="http://schemas.microsoft.com/office/drawing/2010/main" val="0"/>
                </a:ext>
              </a:extLst>
            </a:blip>
            <a:srcRect l="59932" t="23151" r="31876" b="71706"/>
            <a:stretch>
              <a:fillRect/>
            </a:stretch>
          </p:blipFill>
          <p:spPr bwMode="auto">
            <a:xfrm>
              <a:off x="4032" y="3024"/>
              <a:ext cx="33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3" name="Picture 12" descr="ermine"/>
            <p:cNvPicPr>
              <a:picLocks noChangeAspect="1" noChangeArrowheads="1"/>
            </p:cNvPicPr>
            <p:nvPr/>
          </p:nvPicPr>
          <p:blipFill>
            <a:blip r:embed="rId3">
              <a:extLst>
                <a:ext uri="{28A0092B-C50C-407E-A947-70E740481C1C}">
                  <a14:useLocalDpi xmlns:a14="http://schemas.microsoft.com/office/drawing/2010/main" val="0"/>
                </a:ext>
              </a:extLst>
            </a:blip>
            <a:srcRect l="47058" t="24008" r="45920" b="63130"/>
            <a:stretch>
              <a:fillRect/>
            </a:stretch>
          </p:blipFill>
          <p:spPr bwMode="auto">
            <a:xfrm>
              <a:off x="3792" y="1680"/>
              <a:ext cx="28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4" name="Picture 13" descr="ermine"/>
            <p:cNvPicPr>
              <a:picLocks noChangeAspect="1" noChangeArrowheads="1"/>
            </p:cNvPicPr>
            <p:nvPr/>
          </p:nvPicPr>
          <p:blipFill>
            <a:blip r:embed="rId3">
              <a:extLst>
                <a:ext uri="{28A0092B-C50C-407E-A947-70E740481C1C}">
                  <a14:useLocalDpi xmlns:a14="http://schemas.microsoft.com/office/drawing/2010/main" val="0"/>
                </a:ext>
              </a:extLst>
            </a:blip>
            <a:srcRect l="50569" t="17148" r="37727" b="76851"/>
            <a:stretch>
              <a:fillRect/>
            </a:stretch>
          </p:blipFill>
          <p:spPr bwMode="auto">
            <a:xfrm>
              <a:off x="3648" y="3552"/>
              <a:ext cx="48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5086" name="Rectangle 14"/>
          <p:cNvSpPr>
            <a:spLocks noGrp="1" noChangeArrowheads="1"/>
          </p:cNvSpPr>
          <p:nvPr>
            <p:ph type="title"/>
          </p:nvPr>
        </p:nvSpPr>
        <p:spPr>
          <a:xfrm>
            <a:off x="457200" y="274638"/>
            <a:ext cx="8229600" cy="563562"/>
          </a:xfrm>
        </p:spPr>
        <p:txBody>
          <a:bodyPr/>
          <a:lstStyle/>
          <a:p>
            <a:pPr eaLnBrk="1" hangingPunct="1">
              <a:defRPr/>
            </a:pPr>
            <a:r>
              <a:rPr lang="en-US" sz="3400" b="1" dirty="0" smtClean="0"/>
              <a:t>1.Feature extraction e </a:t>
            </a:r>
            <a:r>
              <a:rPr lang="en-US" sz="3400" b="1" dirty="0" err="1" smtClean="0"/>
              <a:t>rappresentazione</a:t>
            </a:r>
            <a:endParaRPr lang="en-US" sz="3400" b="1" dirty="0" smtClean="0"/>
          </a:p>
        </p:txBody>
      </p:sp>
    </p:spTree>
    <p:extLst>
      <p:ext uri="{BB962C8B-B14F-4D97-AF65-F5344CB8AC3E}">
        <p14:creationId xmlns:p14="http://schemas.microsoft.com/office/powerpoint/2010/main" val="42829003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p:cNvSpPr>
            <a:spLocks noGrp="1" noChangeArrowheads="1"/>
          </p:cNvSpPr>
          <p:nvPr>
            <p:ph type="title"/>
          </p:nvPr>
        </p:nvSpPr>
        <p:spPr>
          <a:xfrm>
            <a:off x="457200" y="274638"/>
            <a:ext cx="8229600" cy="563562"/>
          </a:xfrm>
        </p:spPr>
        <p:txBody>
          <a:bodyPr/>
          <a:lstStyle/>
          <a:p>
            <a:pPr eaLnBrk="1" hangingPunct="1">
              <a:defRPr/>
            </a:pPr>
            <a:r>
              <a:rPr lang="en-US" sz="3400" b="1" dirty="0" smtClean="0"/>
              <a:t>1.Feature extraction </a:t>
            </a:r>
            <a:r>
              <a:rPr lang="en-US" sz="3400" b="1" dirty="0" smtClean="0">
                <a:solidFill>
                  <a:srgbClr val="B2B2B2"/>
                </a:solidFill>
              </a:rPr>
              <a:t>e </a:t>
            </a:r>
            <a:r>
              <a:rPr lang="en-US" sz="3400" b="1" dirty="0" err="1" smtClean="0">
                <a:solidFill>
                  <a:srgbClr val="B2B2B2"/>
                </a:solidFill>
              </a:rPr>
              <a:t>rappresentazione</a:t>
            </a:r>
            <a:endParaRPr lang="en-US" sz="3400" b="1" dirty="0" smtClean="0">
              <a:solidFill>
                <a:srgbClr val="B2B2B2"/>
              </a:solidFill>
            </a:endParaRPr>
          </a:p>
        </p:txBody>
      </p:sp>
      <p:pic>
        <p:nvPicPr>
          <p:cNvPr id="16387" name="Picture 4" descr="tmp"/>
          <p:cNvPicPr>
            <a:picLocks noChangeAspect="1" noChangeArrowheads="1"/>
          </p:cNvPicPr>
          <p:nvPr/>
        </p:nvPicPr>
        <p:blipFill>
          <a:blip r:embed="rId2">
            <a:extLst>
              <a:ext uri="{28A0092B-C50C-407E-A947-70E740481C1C}">
                <a14:useLocalDpi xmlns:a14="http://schemas.microsoft.com/office/drawing/2010/main" val="0"/>
              </a:ext>
            </a:extLst>
          </a:blip>
          <a:srcRect l="2948" t="17174" r="66127" b="47049"/>
          <a:stretch>
            <a:fillRect/>
          </a:stretch>
        </p:blipFill>
        <p:spPr bwMode="auto">
          <a:xfrm>
            <a:off x="4343400" y="26670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8" name="Group 5"/>
          <p:cNvGrpSpPr>
            <a:grpSpLocks/>
          </p:cNvGrpSpPr>
          <p:nvPr/>
        </p:nvGrpSpPr>
        <p:grpSpPr bwMode="auto">
          <a:xfrm>
            <a:off x="4343400" y="2667000"/>
            <a:ext cx="4572000" cy="3429000"/>
            <a:chOff x="2736" y="1680"/>
            <a:chExt cx="2880" cy="2160"/>
          </a:xfrm>
        </p:grpSpPr>
        <p:sp>
          <p:nvSpPr>
            <p:cNvPr id="16390" name="Line 6"/>
            <p:cNvSpPr>
              <a:spLocks noChangeShapeType="1"/>
            </p:cNvSpPr>
            <p:nvPr/>
          </p:nvSpPr>
          <p:spPr bwMode="auto">
            <a:xfrm>
              <a:off x="297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1" name="Line 7"/>
            <p:cNvSpPr>
              <a:spLocks noChangeShapeType="1"/>
            </p:cNvSpPr>
            <p:nvPr/>
          </p:nvSpPr>
          <p:spPr bwMode="auto">
            <a:xfrm>
              <a:off x="321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2" name="Line 8"/>
            <p:cNvSpPr>
              <a:spLocks noChangeShapeType="1"/>
            </p:cNvSpPr>
            <p:nvPr/>
          </p:nvSpPr>
          <p:spPr bwMode="auto">
            <a:xfrm>
              <a:off x="345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3" name="Line 9"/>
            <p:cNvSpPr>
              <a:spLocks noChangeShapeType="1"/>
            </p:cNvSpPr>
            <p:nvPr/>
          </p:nvSpPr>
          <p:spPr bwMode="auto">
            <a:xfrm>
              <a:off x="369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4" name="Line 10"/>
            <p:cNvSpPr>
              <a:spLocks noChangeShapeType="1"/>
            </p:cNvSpPr>
            <p:nvPr/>
          </p:nvSpPr>
          <p:spPr bwMode="auto">
            <a:xfrm>
              <a:off x="393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5" name="Line 11"/>
            <p:cNvSpPr>
              <a:spLocks noChangeShapeType="1"/>
            </p:cNvSpPr>
            <p:nvPr/>
          </p:nvSpPr>
          <p:spPr bwMode="auto">
            <a:xfrm>
              <a:off x="417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6" name="Line 12"/>
            <p:cNvSpPr>
              <a:spLocks noChangeShapeType="1"/>
            </p:cNvSpPr>
            <p:nvPr/>
          </p:nvSpPr>
          <p:spPr bwMode="auto">
            <a:xfrm>
              <a:off x="441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7" name="Line 13"/>
            <p:cNvSpPr>
              <a:spLocks noChangeShapeType="1"/>
            </p:cNvSpPr>
            <p:nvPr/>
          </p:nvSpPr>
          <p:spPr bwMode="auto">
            <a:xfrm>
              <a:off x="465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8" name="Line 14"/>
            <p:cNvSpPr>
              <a:spLocks noChangeShapeType="1"/>
            </p:cNvSpPr>
            <p:nvPr/>
          </p:nvSpPr>
          <p:spPr bwMode="auto">
            <a:xfrm>
              <a:off x="489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99" name="Line 15"/>
            <p:cNvSpPr>
              <a:spLocks noChangeShapeType="1"/>
            </p:cNvSpPr>
            <p:nvPr/>
          </p:nvSpPr>
          <p:spPr bwMode="auto">
            <a:xfrm>
              <a:off x="513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0" name="Line 16"/>
            <p:cNvSpPr>
              <a:spLocks noChangeShapeType="1"/>
            </p:cNvSpPr>
            <p:nvPr/>
          </p:nvSpPr>
          <p:spPr bwMode="auto">
            <a:xfrm>
              <a:off x="5376" y="1680"/>
              <a:ext cx="0" cy="216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1" name="Line 17"/>
            <p:cNvSpPr>
              <a:spLocks noChangeShapeType="1"/>
            </p:cNvSpPr>
            <p:nvPr/>
          </p:nvSpPr>
          <p:spPr bwMode="auto">
            <a:xfrm>
              <a:off x="2736" y="192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2" name="Line 18"/>
            <p:cNvSpPr>
              <a:spLocks noChangeShapeType="1"/>
            </p:cNvSpPr>
            <p:nvPr/>
          </p:nvSpPr>
          <p:spPr bwMode="auto">
            <a:xfrm>
              <a:off x="2736" y="216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3" name="Line 19"/>
            <p:cNvSpPr>
              <a:spLocks noChangeShapeType="1"/>
            </p:cNvSpPr>
            <p:nvPr/>
          </p:nvSpPr>
          <p:spPr bwMode="auto">
            <a:xfrm>
              <a:off x="2736" y="240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4" name="Line 20"/>
            <p:cNvSpPr>
              <a:spLocks noChangeShapeType="1"/>
            </p:cNvSpPr>
            <p:nvPr/>
          </p:nvSpPr>
          <p:spPr bwMode="auto">
            <a:xfrm>
              <a:off x="2736" y="264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5" name="Line 21"/>
            <p:cNvSpPr>
              <a:spLocks noChangeShapeType="1"/>
            </p:cNvSpPr>
            <p:nvPr/>
          </p:nvSpPr>
          <p:spPr bwMode="auto">
            <a:xfrm>
              <a:off x="2736" y="288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6" name="Line 22"/>
            <p:cNvSpPr>
              <a:spLocks noChangeShapeType="1"/>
            </p:cNvSpPr>
            <p:nvPr/>
          </p:nvSpPr>
          <p:spPr bwMode="auto">
            <a:xfrm>
              <a:off x="2736" y="312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7" name="Line 23"/>
            <p:cNvSpPr>
              <a:spLocks noChangeShapeType="1"/>
            </p:cNvSpPr>
            <p:nvPr/>
          </p:nvSpPr>
          <p:spPr bwMode="auto">
            <a:xfrm>
              <a:off x="2736" y="336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8" name="Line 24"/>
            <p:cNvSpPr>
              <a:spLocks noChangeShapeType="1"/>
            </p:cNvSpPr>
            <p:nvPr/>
          </p:nvSpPr>
          <p:spPr bwMode="auto">
            <a:xfrm>
              <a:off x="2736" y="3600"/>
              <a:ext cx="2880" cy="0"/>
            </a:xfrm>
            <a:prstGeom prst="line">
              <a:avLst/>
            </a:prstGeom>
            <a:noFill/>
            <a:ln w="57150">
              <a:solidFill>
                <a:srgbClr val="FCF1AE"/>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9" name="Line 25"/>
            <p:cNvSpPr>
              <a:spLocks noChangeShapeType="1"/>
            </p:cNvSpPr>
            <p:nvPr/>
          </p:nvSpPr>
          <p:spPr bwMode="auto">
            <a:xfrm>
              <a:off x="2736" y="3840"/>
              <a:ext cx="2880"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6389" name="Rectangle 28"/>
          <p:cNvSpPr>
            <a:spLocks noGrp="1" noChangeArrowheads="1"/>
          </p:cNvSpPr>
          <p:nvPr>
            <p:ph type="body" idx="1"/>
          </p:nvPr>
        </p:nvSpPr>
        <p:spPr>
          <a:xfrm>
            <a:off x="152400" y="1524000"/>
            <a:ext cx="8229600" cy="4830763"/>
          </a:xfrm>
          <a:noFill/>
        </p:spPr>
        <p:txBody>
          <a:bodyPr/>
          <a:lstStyle/>
          <a:p>
            <a:pPr eaLnBrk="1" hangingPunct="1"/>
            <a:r>
              <a:rPr lang="en-US" altLang="en-US" sz="2800" dirty="0" err="1" smtClean="0"/>
              <a:t>Griglia</a:t>
            </a:r>
            <a:r>
              <a:rPr lang="en-US" altLang="en-US" sz="2800" dirty="0" smtClean="0"/>
              <a:t> </a:t>
            </a:r>
            <a:r>
              <a:rPr lang="en-US" altLang="en-US" sz="2800" dirty="0" err="1" smtClean="0"/>
              <a:t>regolare</a:t>
            </a:r>
            <a:endParaRPr lang="en-US" altLang="en-US" sz="2800" dirty="0" smtClean="0"/>
          </a:p>
          <a:p>
            <a:pPr lvl="1" eaLnBrk="1" hangingPunct="1"/>
            <a:r>
              <a:rPr lang="en-US" altLang="en-US" sz="2400" dirty="0" smtClean="0"/>
              <a:t>Vogel &amp; </a:t>
            </a:r>
            <a:r>
              <a:rPr lang="en-US" altLang="en-US" sz="2400" dirty="0" err="1" smtClean="0"/>
              <a:t>Schiele</a:t>
            </a:r>
            <a:r>
              <a:rPr lang="en-US" altLang="en-US" sz="2400" dirty="0" smtClean="0"/>
              <a:t>, 2003</a:t>
            </a:r>
          </a:p>
          <a:p>
            <a:pPr lvl="1" eaLnBrk="1" hangingPunct="1"/>
            <a:r>
              <a:rPr lang="en-US" altLang="en-US" sz="2400" dirty="0" err="1" smtClean="0"/>
              <a:t>Fei-Fei</a:t>
            </a:r>
            <a:r>
              <a:rPr lang="en-US" altLang="en-US" sz="2400" dirty="0" smtClean="0"/>
              <a:t> &amp; </a:t>
            </a:r>
            <a:r>
              <a:rPr lang="en-US" altLang="en-US" sz="2400" dirty="0" err="1" smtClean="0"/>
              <a:t>Perona</a:t>
            </a:r>
            <a:r>
              <a:rPr lang="en-US" altLang="en-US" sz="2400" dirty="0" smtClean="0"/>
              <a:t>, 2005</a:t>
            </a:r>
          </a:p>
          <a:p>
            <a:pPr eaLnBrk="1" hangingPunct="1"/>
            <a:endParaRPr lang="en-US" altLang="en-US" sz="2800" dirty="0" smtClean="0"/>
          </a:p>
        </p:txBody>
      </p:sp>
    </p:spTree>
    <p:extLst>
      <p:ext uri="{BB962C8B-B14F-4D97-AF65-F5344CB8AC3E}">
        <p14:creationId xmlns:p14="http://schemas.microsoft.com/office/powerpoint/2010/main" val="4523282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tmp"/>
          <p:cNvPicPr>
            <a:picLocks noChangeAspect="1" noChangeArrowheads="1"/>
          </p:cNvPicPr>
          <p:nvPr/>
        </p:nvPicPr>
        <p:blipFill>
          <a:blip r:embed="rId2">
            <a:extLst>
              <a:ext uri="{28A0092B-C50C-407E-A947-70E740481C1C}">
                <a14:useLocalDpi xmlns:a14="http://schemas.microsoft.com/office/drawing/2010/main" val="0"/>
              </a:ext>
            </a:extLst>
          </a:blip>
          <a:srcRect l="2948" t="17174" r="66127" b="47049"/>
          <a:stretch>
            <a:fillRect/>
          </a:stretch>
        </p:blipFill>
        <p:spPr bwMode="auto">
          <a:xfrm>
            <a:off x="4343400" y="26670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7123" name="Rectangle 3"/>
          <p:cNvSpPr>
            <a:spLocks noGrp="1" noChangeArrowheads="1"/>
          </p:cNvSpPr>
          <p:nvPr>
            <p:ph type="title"/>
          </p:nvPr>
        </p:nvSpPr>
        <p:spPr>
          <a:xfrm>
            <a:off x="457200" y="274638"/>
            <a:ext cx="8229600" cy="563562"/>
          </a:xfrm>
        </p:spPr>
        <p:txBody>
          <a:bodyPr/>
          <a:lstStyle/>
          <a:p>
            <a:pPr eaLnBrk="1" hangingPunct="1">
              <a:defRPr/>
            </a:pPr>
            <a:r>
              <a:rPr lang="en-US" sz="3400" b="1" dirty="0"/>
              <a:t>1.Feature extraction </a:t>
            </a:r>
            <a:r>
              <a:rPr lang="en-US" sz="3400" b="1" dirty="0">
                <a:solidFill>
                  <a:srgbClr val="B2B2B2"/>
                </a:solidFill>
              </a:rPr>
              <a:t>e </a:t>
            </a:r>
            <a:r>
              <a:rPr lang="en-US" sz="3400" b="1" dirty="0" err="1">
                <a:solidFill>
                  <a:srgbClr val="B2B2B2"/>
                </a:solidFill>
              </a:rPr>
              <a:t>rappresentazione</a:t>
            </a:r>
            <a:endParaRPr lang="en-US" sz="3400" b="1" dirty="0" smtClean="0">
              <a:solidFill>
                <a:srgbClr val="B2B2B2"/>
              </a:solidFill>
            </a:endParaRPr>
          </a:p>
        </p:txBody>
      </p:sp>
      <p:pic>
        <p:nvPicPr>
          <p:cNvPr id="517125" name="Picture 5" descr="tmp"/>
          <p:cNvPicPr>
            <a:picLocks noChangeAspect="1" noChangeArrowheads="1"/>
          </p:cNvPicPr>
          <p:nvPr/>
        </p:nvPicPr>
        <p:blipFill>
          <a:blip r:embed="rId2">
            <a:extLst>
              <a:ext uri="{28A0092B-C50C-407E-A947-70E740481C1C}">
                <a14:useLocalDpi xmlns:a14="http://schemas.microsoft.com/office/drawing/2010/main" val="0"/>
              </a:ext>
            </a:extLst>
          </a:blip>
          <a:srcRect l="61917" t="15742" r="4668" b="44186"/>
          <a:stretch>
            <a:fillRect/>
          </a:stretch>
        </p:blipFill>
        <p:spPr bwMode="auto">
          <a:xfrm>
            <a:off x="4343400" y="2590800"/>
            <a:ext cx="45720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Rectangle 8"/>
          <p:cNvSpPr>
            <a:spLocks noGrp="1" noChangeArrowheads="1"/>
          </p:cNvSpPr>
          <p:nvPr>
            <p:ph type="body" idx="1"/>
          </p:nvPr>
        </p:nvSpPr>
        <p:spPr>
          <a:xfrm>
            <a:off x="152400" y="1524000"/>
            <a:ext cx="8229600" cy="4830763"/>
          </a:xfrm>
          <a:noFill/>
        </p:spPr>
        <p:txBody>
          <a:bodyPr/>
          <a:lstStyle/>
          <a:p>
            <a:pPr eaLnBrk="1" hangingPunct="1"/>
            <a:r>
              <a:rPr lang="en-US" altLang="en-US" sz="2800" dirty="0" err="1" smtClean="0"/>
              <a:t>Griglia</a:t>
            </a:r>
            <a:r>
              <a:rPr lang="en-US" altLang="en-US" sz="2800" dirty="0" smtClean="0"/>
              <a:t> </a:t>
            </a:r>
            <a:r>
              <a:rPr lang="en-US" altLang="en-US" sz="2800" dirty="0" err="1" smtClean="0"/>
              <a:t>regolare</a:t>
            </a:r>
            <a:endParaRPr lang="en-US" altLang="en-US" sz="2800" dirty="0" smtClean="0"/>
          </a:p>
          <a:p>
            <a:pPr lvl="1" eaLnBrk="1" hangingPunct="1"/>
            <a:r>
              <a:rPr lang="en-US" altLang="en-US" sz="2400" dirty="0" smtClean="0"/>
              <a:t>Vogel &amp; </a:t>
            </a:r>
            <a:r>
              <a:rPr lang="en-US" altLang="en-US" sz="2400" dirty="0" err="1" smtClean="0"/>
              <a:t>Schiele</a:t>
            </a:r>
            <a:r>
              <a:rPr lang="en-US" altLang="en-US" sz="2400" dirty="0" smtClean="0"/>
              <a:t>, 2003</a:t>
            </a:r>
          </a:p>
          <a:p>
            <a:pPr lvl="1" eaLnBrk="1" hangingPunct="1"/>
            <a:r>
              <a:rPr lang="en-US" altLang="en-US" sz="2400" dirty="0" err="1" smtClean="0"/>
              <a:t>Fei-Fei</a:t>
            </a:r>
            <a:r>
              <a:rPr lang="en-US" altLang="en-US" sz="2400" dirty="0" smtClean="0"/>
              <a:t> &amp; </a:t>
            </a:r>
            <a:r>
              <a:rPr lang="en-US" altLang="en-US" sz="2400" dirty="0" err="1" smtClean="0"/>
              <a:t>Perona</a:t>
            </a:r>
            <a:r>
              <a:rPr lang="en-US" altLang="en-US" sz="2400" dirty="0" smtClean="0"/>
              <a:t>, 2005</a:t>
            </a:r>
          </a:p>
          <a:p>
            <a:pPr eaLnBrk="1" hangingPunct="1"/>
            <a:r>
              <a:rPr lang="en-US" altLang="en-US" sz="2800" dirty="0" err="1" smtClean="0"/>
              <a:t>Rivelamento</a:t>
            </a:r>
            <a:r>
              <a:rPr lang="en-US" altLang="en-US" sz="2800" dirty="0" smtClean="0"/>
              <a:t> di </a:t>
            </a:r>
            <a:r>
              <a:rPr lang="en-US" altLang="en-US" sz="2800" dirty="0" err="1" smtClean="0"/>
              <a:t>punti</a:t>
            </a:r>
            <a:r>
              <a:rPr lang="en-US" altLang="en-US" sz="2800" dirty="0" smtClean="0"/>
              <a:t> </a:t>
            </a:r>
          </a:p>
          <a:p>
            <a:pPr marL="0" indent="0" eaLnBrk="1" hangingPunct="1">
              <a:buNone/>
            </a:pPr>
            <a:r>
              <a:rPr lang="en-US" altLang="en-US" sz="2800" dirty="0" smtClean="0"/>
              <a:t>   di </a:t>
            </a:r>
            <a:r>
              <a:rPr lang="en-US" altLang="en-US" sz="2800" dirty="0" err="1" smtClean="0"/>
              <a:t>interesse</a:t>
            </a:r>
            <a:endParaRPr lang="en-US" altLang="en-US" sz="2800" dirty="0" smtClean="0"/>
          </a:p>
          <a:p>
            <a:pPr lvl="1" eaLnBrk="1" hangingPunct="1"/>
            <a:r>
              <a:rPr lang="en-US" altLang="en-US" sz="2400" dirty="0" err="1" smtClean="0"/>
              <a:t>Csurka</a:t>
            </a:r>
            <a:r>
              <a:rPr lang="en-US" altLang="en-US" sz="2400" dirty="0" smtClean="0"/>
              <a:t>, et al. 2004</a:t>
            </a:r>
          </a:p>
          <a:p>
            <a:pPr lvl="1" eaLnBrk="1" hangingPunct="1"/>
            <a:r>
              <a:rPr lang="en-US" altLang="en-US" sz="2400" dirty="0" err="1" smtClean="0"/>
              <a:t>Fei-Fei</a:t>
            </a:r>
            <a:r>
              <a:rPr lang="en-US" altLang="en-US" sz="2400" dirty="0" smtClean="0"/>
              <a:t> &amp; </a:t>
            </a:r>
            <a:r>
              <a:rPr lang="en-US" altLang="en-US" sz="2400" dirty="0" err="1" smtClean="0"/>
              <a:t>Perona</a:t>
            </a:r>
            <a:r>
              <a:rPr lang="en-US" altLang="en-US" sz="2400" dirty="0" smtClean="0"/>
              <a:t>, 2005</a:t>
            </a:r>
          </a:p>
          <a:p>
            <a:pPr lvl="1" eaLnBrk="1" hangingPunct="1"/>
            <a:r>
              <a:rPr lang="en-US" altLang="en-US" sz="2400" dirty="0" err="1" smtClean="0"/>
              <a:t>Sivic</a:t>
            </a:r>
            <a:r>
              <a:rPr lang="en-US" altLang="en-US" sz="2400" dirty="0" smtClean="0"/>
              <a:t>, et al. 2005</a:t>
            </a:r>
          </a:p>
        </p:txBody>
      </p:sp>
    </p:spTree>
    <p:extLst>
      <p:ext uri="{BB962C8B-B14F-4D97-AF65-F5344CB8AC3E}">
        <p14:creationId xmlns:p14="http://schemas.microsoft.com/office/powerpoint/2010/main" val="8654869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7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p:cNvSpPr>
            <a:spLocks noGrp="1" noChangeArrowheads="1"/>
          </p:cNvSpPr>
          <p:nvPr>
            <p:ph type="title"/>
          </p:nvPr>
        </p:nvSpPr>
        <p:spPr>
          <a:xfrm>
            <a:off x="457200" y="274638"/>
            <a:ext cx="8229600" cy="563562"/>
          </a:xfrm>
        </p:spPr>
        <p:txBody>
          <a:bodyPr/>
          <a:lstStyle/>
          <a:p>
            <a:pPr eaLnBrk="1" hangingPunct="1">
              <a:defRPr/>
            </a:pPr>
            <a:r>
              <a:rPr lang="en-US" sz="3400" b="1" dirty="0"/>
              <a:t>1.Feature extraction </a:t>
            </a:r>
            <a:r>
              <a:rPr lang="en-US" sz="3400" b="1" dirty="0">
                <a:solidFill>
                  <a:srgbClr val="B2B2B2"/>
                </a:solidFill>
              </a:rPr>
              <a:t>e </a:t>
            </a:r>
            <a:r>
              <a:rPr lang="en-US" sz="3400" b="1" dirty="0" err="1">
                <a:solidFill>
                  <a:srgbClr val="B2B2B2"/>
                </a:solidFill>
              </a:rPr>
              <a:t>rappresentazione</a:t>
            </a:r>
            <a:endParaRPr lang="en-US" sz="3400" b="1" dirty="0" smtClean="0">
              <a:solidFill>
                <a:srgbClr val="B2B2B2"/>
              </a:solidFill>
            </a:endParaRPr>
          </a:p>
        </p:txBody>
      </p:sp>
      <p:sp>
        <p:nvSpPr>
          <p:cNvPr id="18435" name="Rectangle 3"/>
          <p:cNvSpPr>
            <a:spLocks noGrp="1" noChangeArrowheads="1"/>
          </p:cNvSpPr>
          <p:nvPr>
            <p:ph type="body" idx="1"/>
          </p:nvPr>
        </p:nvSpPr>
        <p:spPr>
          <a:xfrm>
            <a:off x="152400" y="1524000"/>
            <a:ext cx="8229600" cy="4830763"/>
          </a:xfrm>
        </p:spPr>
        <p:txBody>
          <a:bodyPr/>
          <a:lstStyle/>
          <a:p>
            <a:pPr eaLnBrk="1" hangingPunct="1"/>
            <a:r>
              <a:rPr lang="en-US" altLang="en-US" sz="2800" dirty="0" err="1"/>
              <a:t>Griglia</a:t>
            </a:r>
            <a:r>
              <a:rPr lang="en-US" altLang="en-US" sz="2800" dirty="0"/>
              <a:t> </a:t>
            </a:r>
            <a:r>
              <a:rPr lang="en-US" altLang="en-US" sz="2800" dirty="0" err="1"/>
              <a:t>regolare</a:t>
            </a:r>
            <a:endParaRPr lang="en-US" altLang="en-US" sz="2800" dirty="0"/>
          </a:p>
          <a:p>
            <a:pPr lvl="1" eaLnBrk="1" hangingPunct="1"/>
            <a:r>
              <a:rPr lang="en-US" altLang="en-US" sz="2400" dirty="0"/>
              <a:t>Vogel &amp; </a:t>
            </a:r>
            <a:r>
              <a:rPr lang="en-US" altLang="en-US" sz="2400" dirty="0" err="1"/>
              <a:t>Schiele</a:t>
            </a:r>
            <a:r>
              <a:rPr lang="en-US" altLang="en-US" sz="2400" dirty="0"/>
              <a:t>, 2003</a:t>
            </a:r>
          </a:p>
          <a:p>
            <a:pPr lvl="1" eaLnBrk="1" hangingPunct="1"/>
            <a:r>
              <a:rPr lang="en-US" altLang="en-US" sz="2400" dirty="0" err="1"/>
              <a:t>Fei-Fei</a:t>
            </a:r>
            <a:r>
              <a:rPr lang="en-US" altLang="en-US" sz="2400" dirty="0"/>
              <a:t> &amp; </a:t>
            </a:r>
            <a:r>
              <a:rPr lang="en-US" altLang="en-US" sz="2400" dirty="0" err="1"/>
              <a:t>Perona</a:t>
            </a:r>
            <a:r>
              <a:rPr lang="en-US" altLang="en-US" sz="2400" dirty="0"/>
              <a:t>, 2005</a:t>
            </a:r>
          </a:p>
          <a:p>
            <a:pPr eaLnBrk="1" hangingPunct="1"/>
            <a:r>
              <a:rPr lang="en-US" altLang="en-US" sz="2800" dirty="0" err="1"/>
              <a:t>Rivelamento</a:t>
            </a:r>
            <a:r>
              <a:rPr lang="en-US" altLang="en-US" sz="2800" dirty="0"/>
              <a:t> di </a:t>
            </a:r>
            <a:r>
              <a:rPr lang="en-US" altLang="en-US" sz="2800" dirty="0" err="1"/>
              <a:t>punti</a:t>
            </a:r>
            <a:r>
              <a:rPr lang="en-US" altLang="en-US" sz="2800" dirty="0"/>
              <a:t> </a:t>
            </a:r>
            <a:r>
              <a:rPr lang="en-US" altLang="en-US" sz="2800" dirty="0" smtClean="0"/>
              <a:t>di </a:t>
            </a:r>
            <a:r>
              <a:rPr lang="en-US" altLang="en-US" sz="2800" dirty="0" err="1"/>
              <a:t>interesse</a:t>
            </a:r>
            <a:endParaRPr lang="en-US" altLang="en-US" sz="2800" dirty="0"/>
          </a:p>
          <a:p>
            <a:pPr lvl="1" eaLnBrk="1" hangingPunct="1"/>
            <a:r>
              <a:rPr lang="en-US" altLang="en-US" sz="2400" dirty="0" err="1"/>
              <a:t>Csurka</a:t>
            </a:r>
            <a:r>
              <a:rPr lang="en-US" altLang="en-US" sz="2400" dirty="0"/>
              <a:t>, et al. 2004</a:t>
            </a:r>
          </a:p>
          <a:p>
            <a:pPr lvl="1" eaLnBrk="1" hangingPunct="1"/>
            <a:r>
              <a:rPr lang="en-US" altLang="en-US" sz="2400" dirty="0" err="1"/>
              <a:t>Fei-Fei</a:t>
            </a:r>
            <a:r>
              <a:rPr lang="en-US" altLang="en-US" sz="2400" dirty="0"/>
              <a:t> &amp; </a:t>
            </a:r>
            <a:r>
              <a:rPr lang="en-US" altLang="en-US" sz="2400" dirty="0" err="1"/>
              <a:t>Perona</a:t>
            </a:r>
            <a:r>
              <a:rPr lang="en-US" altLang="en-US" sz="2400" dirty="0"/>
              <a:t>, 2005</a:t>
            </a:r>
          </a:p>
          <a:p>
            <a:pPr lvl="1" eaLnBrk="1" hangingPunct="1"/>
            <a:r>
              <a:rPr lang="en-US" altLang="en-US" sz="2400" dirty="0" err="1"/>
              <a:t>Sivic</a:t>
            </a:r>
            <a:r>
              <a:rPr lang="en-US" altLang="en-US" sz="2400" dirty="0"/>
              <a:t>, et al. 2005</a:t>
            </a:r>
          </a:p>
          <a:p>
            <a:pPr eaLnBrk="1" hangingPunct="1">
              <a:lnSpc>
                <a:spcPct val="90000"/>
              </a:lnSpc>
            </a:pPr>
            <a:r>
              <a:rPr lang="en-US" altLang="en-US" sz="2800" dirty="0" err="1" smtClean="0"/>
              <a:t>Altri</a:t>
            </a:r>
            <a:r>
              <a:rPr lang="en-US" altLang="en-US" sz="2800" dirty="0" smtClean="0"/>
              <a:t> </a:t>
            </a:r>
            <a:r>
              <a:rPr lang="en-US" altLang="en-US" sz="2800" dirty="0" err="1" smtClean="0"/>
              <a:t>metodi</a:t>
            </a:r>
            <a:endParaRPr lang="en-US" altLang="en-US" sz="2800" dirty="0" smtClean="0"/>
          </a:p>
          <a:p>
            <a:pPr lvl="1" eaLnBrk="1" hangingPunct="1">
              <a:lnSpc>
                <a:spcPct val="90000"/>
              </a:lnSpc>
            </a:pPr>
            <a:r>
              <a:rPr lang="en-US" altLang="en-US" sz="2400" dirty="0" smtClean="0"/>
              <a:t>Random sampling (Vidal-</a:t>
            </a:r>
            <a:r>
              <a:rPr lang="en-US" altLang="en-US" sz="2400" dirty="0" err="1" smtClean="0"/>
              <a:t>Naquet</a:t>
            </a:r>
            <a:r>
              <a:rPr lang="en-US" altLang="en-US" sz="2400" dirty="0" smtClean="0"/>
              <a:t> &amp; Ullman, 2002)</a:t>
            </a:r>
          </a:p>
          <a:p>
            <a:pPr lvl="1" eaLnBrk="1" hangingPunct="1">
              <a:lnSpc>
                <a:spcPct val="90000"/>
              </a:lnSpc>
            </a:pPr>
            <a:r>
              <a:rPr lang="en-US" altLang="en-US" sz="2400" dirty="0" smtClean="0"/>
              <a:t>Patches </a:t>
            </a:r>
            <a:r>
              <a:rPr lang="en-US" altLang="en-US" sz="2400" dirty="0" err="1" smtClean="0"/>
              <a:t>basate</a:t>
            </a:r>
            <a:r>
              <a:rPr lang="en-US" altLang="en-US" sz="2400" dirty="0" smtClean="0"/>
              <a:t> </a:t>
            </a:r>
            <a:r>
              <a:rPr lang="en-US" altLang="en-US" sz="2400" dirty="0" err="1" smtClean="0"/>
              <a:t>su</a:t>
            </a:r>
            <a:r>
              <a:rPr lang="en-US" altLang="en-US" sz="2400" dirty="0" smtClean="0"/>
              <a:t> </a:t>
            </a:r>
            <a:r>
              <a:rPr lang="en-US" altLang="en-US" sz="2400" dirty="0" err="1" smtClean="0"/>
              <a:t>segmentazione</a:t>
            </a:r>
            <a:r>
              <a:rPr lang="en-US" altLang="en-US" sz="2400" dirty="0" smtClean="0"/>
              <a:t> (Barnard, </a:t>
            </a:r>
            <a:r>
              <a:rPr lang="en-US" altLang="en-US" sz="2400" dirty="0" err="1" smtClean="0"/>
              <a:t>Duygulu</a:t>
            </a:r>
            <a:r>
              <a:rPr lang="en-US" altLang="en-US" sz="2400" dirty="0" smtClean="0"/>
              <a:t>, Forsyth, de </a:t>
            </a:r>
            <a:r>
              <a:rPr lang="en-US" altLang="en-US" sz="2400" dirty="0" err="1" smtClean="0"/>
              <a:t>Freitas</a:t>
            </a:r>
            <a:r>
              <a:rPr lang="en-US" altLang="en-US" sz="2400" dirty="0" smtClean="0"/>
              <a:t>, </a:t>
            </a:r>
            <a:r>
              <a:rPr lang="en-US" altLang="en-US" sz="2400" dirty="0" err="1" smtClean="0"/>
              <a:t>Blei</a:t>
            </a:r>
            <a:r>
              <a:rPr lang="en-US" altLang="en-US" sz="2400" dirty="0" smtClean="0"/>
              <a:t>, Jordan, 2003)</a:t>
            </a:r>
          </a:p>
        </p:txBody>
      </p:sp>
    </p:spTree>
    <p:extLst>
      <p:ext uri="{BB962C8B-B14F-4D97-AF65-F5344CB8AC3E}">
        <p14:creationId xmlns:p14="http://schemas.microsoft.com/office/powerpoint/2010/main" val="40526502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Classificazione</a:t>
            </a:r>
            <a:endParaRPr lang="en-US" sz="3600" b="1" dirty="0"/>
          </a:p>
        </p:txBody>
      </p:sp>
      <p:sp>
        <p:nvSpPr>
          <p:cNvPr id="3" name="Content Placeholder 2"/>
          <p:cNvSpPr>
            <a:spLocks noGrp="1"/>
          </p:cNvSpPr>
          <p:nvPr>
            <p:ph idx="1"/>
          </p:nvPr>
        </p:nvSpPr>
        <p:spPr>
          <a:xfrm>
            <a:off x="539751" y="1412875"/>
            <a:ext cx="5184378" cy="4608413"/>
          </a:xfrm>
        </p:spPr>
        <p:txBody>
          <a:bodyPr/>
          <a:lstStyle/>
          <a:p>
            <a:r>
              <a:rPr lang="it-IT" dirty="0" smtClean="0"/>
              <a:t>Il riconoscimento di oggetti si può suddividere principalmente in </a:t>
            </a:r>
            <a:endParaRPr lang="en-US" dirty="0" smtClean="0"/>
          </a:p>
          <a:p>
            <a:pPr lvl="1"/>
            <a:r>
              <a:rPr lang="en-US" sz="2400" b="1" dirty="0" err="1" smtClean="0"/>
              <a:t>Classificazione</a:t>
            </a:r>
            <a:r>
              <a:rPr lang="en-US" sz="2400" dirty="0" smtClean="0"/>
              <a:t>: </a:t>
            </a:r>
            <a:r>
              <a:rPr lang="en-US" sz="2400" dirty="0" err="1" smtClean="0"/>
              <a:t>presenza</a:t>
            </a:r>
            <a:r>
              <a:rPr lang="en-US" sz="2400" dirty="0" smtClean="0"/>
              <a:t> o </a:t>
            </a:r>
            <a:r>
              <a:rPr lang="en-US" sz="2400" dirty="0" err="1" smtClean="0"/>
              <a:t>assenza</a:t>
            </a:r>
            <a:r>
              <a:rPr lang="en-US" sz="2400" dirty="0" smtClean="0"/>
              <a:t> di </a:t>
            </a:r>
            <a:r>
              <a:rPr lang="en-US" sz="2400" dirty="0" err="1" smtClean="0"/>
              <a:t>almeno</a:t>
            </a:r>
            <a:r>
              <a:rPr lang="en-US" sz="2400" dirty="0" smtClean="0"/>
              <a:t> </a:t>
            </a:r>
            <a:r>
              <a:rPr lang="en-US" sz="2400" dirty="0" err="1" smtClean="0"/>
              <a:t>una</a:t>
            </a:r>
            <a:r>
              <a:rPr lang="en-US" sz="2400" dirty="0" smtClean="0"/>
              <a:t> </a:t>
            </a:r>
            <a:r>
              <a:rPr lang="en-US" sz="2400" dirty="0" err="1" smtClean="0"/>
              <a:t>istanza</a:t>
            </a:r>
            <a:r>
              <a:rPr lang="en-US" sz="2400" dirty="0" smtClean="0"/>
              <a:t> di </a:t>
            </a:r>
            <a:r>
              <a:rPr lang="en-US" sz="2400" dirty="0" err="1" smtClean="0"/>
              <a:t>categoria</a:t>
            </a:r>
            <a:r>
              <a:rPr lang="en-US" sz="2400" dirty="0" smtClean="0"/>
              <a:t> in </a:t>
            </a:r>
            <a:r>
              <a:rPr lang="en-US" sz="2400" dirty="0" err="1" smtClean="0"/>
              <a:t>un’immagine</a:t>
            </a:r>
            <a:r>
              <a:rPr lang="en-US" sz="2400" dirty="0" smtClean="0"/>
              <a:t> </a:t>
            </a:r>
          </a:p>
          <a:p>
            <a:pPr lvl="1"/>
            <a:r>
              <a:rPr lang="it-IT" sz="2400" dirty="0" smtClean="0"/>
              <a:t>Domanda: </a:t>
            </a:r>
            <a:r>
              <a:rPr lang="it-IT" sz="2400" i="1" dirty="0" smtClean="0"/>
              <a:t>è un’immagine che appartiene alla categoria «persone»?</a:t>
            </a:r>
          </a:p>
          <a:p>
            <a:pPr lvl="1"/>
            <a:r>
              <a:rPr lang="it-IT" sz="2400" dirty="0" smtClean="0"/>
              <a:t>Domanda equivalente: </a:t>
            </a:r>
            <a:r>
              <a:rPr lang="it-IT" sz="2400" i="1" dirty="0" smtClean="0"/>
              <a:t>esistono delle persone nell’immagine?</a:t>
            </a:r>
            <a:endParaRPr lang="en-US" sz="2400" i="1" dirty="0" smtClean="0"/>
          </a:p>
          <a:p>
            <a:pPr lvl="1"/>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4</a:t>
            </a:fld>
            <a:endParaRPr lang="it-IT"/>
          </a:p>
        </p:txBody>
      </p:sp>
      <p:pic>
        <p:nvPicPr>
          <p:cNvPr id="5"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48617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ChangeArrowheads="1"/>
          </p:cNvSpPr>
          <p:nvPr>
            <p:ph type="title"/>
          </p:nvPr>
        </p:nvSpPr>
        <p:spPr>
          <a:xfrm>
            <a:off x="457200" y="274638"/>
            <a:ext cx="8229600" cy="563562"/>
          </a:xfrm>
        </p:spPr>
        <p:txBody>
          <a:bodyPr/>
          <a:lstStyle/>
          <a:p>
            <a:pPr eaLnBrk="1" hangingPunct="1">
              <a:defRPr/>
            </a:pPr>
            <a:r>
              <a:rPr lang="en-US" sz="3400" b="1" dirty="0">
                <a:solidFill>
                  <a:schemeClr val="bg1">
                    <a:lumMod val="75000"/>
                  </a:schemeClr>
                </a:solidFill>
                <a:effectLst>
                  <a:outerShdw blurRad="38100" dist="38100" dir="2700000" algn="tl">
                    <a:srgbClr val="FFFFFF"/>
                  </a:outerShdw>
                </a:effectLst>
              </a:rPr>
              <a:t>1.Feature </a:t>
            </a:r>
            <a:r>
              <a:rPr lang="en-US" sz="3400" b="1" dirty="0" smtClean="0">
                <a:solidFill>
                  <a:schemeClr val="bg1">
                    <a:lumMod val="75000"/>
                  </a:schemeClr>
                </a:solidFill>
                <a:effectLst>
                  <a:outerShdw blurRad="38100" dist="38100" dir="2700000" algn="tl">
                    <a:srgbClr val="FFFFFF"/>
                  </a:outerShdw>
                </a:effectLst>
              </a:rPr>
              <a:t>extraction e  </a:t>
            </a:r>
            <a:r>
              <a:rPr lang="en-US" sz="3400" b="1" dirty="0" err="1" smtClean="0">
                <a:effectLst>
                  <a:outerShdw blurRad="38100" dist="38100" dir="2700000" algn="tl">
                    <a:srgbClr val="FFFFFF"/>
                  </a:outerShdw>
                </a:effectLst>
              </a:rPr>
              <a:t>rappresentazione</a:t>
            </a:r>
            <a:endParaRPr lang="en-US" sz="3400" b="1" dirty="0" smtClean="0">
              <a:effectLst>
                <a:outerShdw blurRad="38100" dist="38100" dir="2700000" algn="tl">
                  <a:srgbClr val="FFFFFF"/>
                </a:outerShdw>
              </a:effectLst>
            </a:endParaRPr>
          </a:p>
        </p:txBody>
      </p:sp>
      <p:pic>
        <p:nvPicPr>
          <p:cNvPr id="19459" name="Picture 3" descr="133125_el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143000"/>
            <a:ext cx="379095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Line 4"/>
          <p:cNvSpPr>
            <a:spLocks noChangeShapeType="1"/>
          </p:cNvSpPr>
          <p:nvPr/>
        </p:nvSpPr>
        <p:spPr bwMode="auto">
          <a:xfrm flipH="1" flipV="1">
            <a:off x="4191000" y="1828800"/>
            <a:ext cx="2438400" cy="0"/>
          </a:xfrm>
          <a:prstGeom prst="line">
            <a:avLst/>
          </a:prstGeom>
          <a:noFill/>
          <a:ln w="57150">
            <a:solidFill>
              <a:schemeClr val="hlink"/>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pic>
        <p:nvPicPr>
          <p:cNvPr id="19461" name="Picture 5" descr="133125_n2"/>
          <p:cNvPicPr>
            <a:picLocks noChangeAspect="1" noChangeArrowheads="1"/>
          </p:cNvPicPr>
          <p:nvPr/>
        </p:nvPicPr>
        <p:blipFill>
          <a:blip r:embed="rId3">
            <a:extLst>
              <a:ext uri="{28A0092B-C50C-407E-A947-70E740481C1C}">
                <a14:useLocalDpi xmlns:a14="http://schemas.microsoft.com/office/drawing/2010/main" val="0"/>
              </a:ext>
            </a:extLst>
          </a:blip>
          <a:srcRect t="49542" r="49472"/>
          <a:stretch>
            <a:fillRect/>
          </a:stretch>
        </p:blipFill>
        <p:spPr bwMode="auto">
          <a:xfrm>
            <a:off x="2803525" y="1371600"/>
            <a:ext cx="140335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2" name="Group 6"/>
          <p:cNvGrpSpPr>
            <a:grpSpLocks/>
          </p:cNvGrpSpPr>
          <p:nvPr/>
        </p:nvGrpSpPr>
        <p:grpSpPr bwMode="auto">
          <a:xfrm>
            <a:off x="990600" y="1362075"/>
            <a:ext cx="555625" cy="1000125"/>
            <a:chOff x="2532" y="1542"/>
            <a:chExt cx="184" cy="332"/>
          </a:xfrm>
        </p:grpSpPr>
        <p:sp>
          <p:nvSpPr>
            <p:cNvPr id="19468" name="AutoShape 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9469" name="Line 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0" name="Line 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1" name="Line 1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2" name="Line 1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9473" name="Line 1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19463" name="Line 13"/>
          <p:cNvSpPr>
            <a:spLocks noChangeShapeType="1"/>
          </p:cNvSpPr>
          <p:nvPr/>
        </p:nvSpPr>
        <p:spPr bwMode="auto">
          <a:xfrm flipV="1">
            <a:off x="1752600" y="1828800"/>
            <a:ext cx="838200" cy="0"/>
          </a:xfrm>
          <a:prstGeom prst="line">
            <a:avLst/>
          </a:prstGeom>
          <a:noFill/>
          <a:ln w="57150">
            <a:solidFill>
              <a:schemeClr val="hlink"/>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en-US"/>
          </a:p>
        </p:txBody>
      </p:sp>
      <p:sp>
        <p:nvSpPr>
          <p:cNvPr id="19464" name="Text Box 14"/>
          <p:cNvSpPr txBox="1">
            <a:spLocks noChangeArrowheads="1"/>
          </p:cNvSpPr>
          <p:nvPr/>
        </p:nvSpPr>
        <p:spPr bwMode="auto">
          <a:xfrm>
            <a:off x="2655888" y="2668588"/>
            <a:ext cx="17637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it-IT" altLang="en-US" b="1" dirty="0" smtClean="0">
                <a:solidFill>
                  <a:srgbClr val="0000CC"/>
                </a:solidFill>
              </a:rPr>
              <a:t>Normalizzo le patch</a:t>
            </a:r>
            <a:endParaRPr lang="en-US" altLang="en-US" b="1" dirty="0">
              <a:solidFill>
                <a:srgbClr val="0000CC"/>
              </a:solidFill>
            </a:endParaRPr>
          </a:p>
        </p:txBody>
      </p:sp>
      <p:sp>
        <p:nvSpPr>
          <p:cNvPr id="19465" name="Text Box 15"/>
          <p:cNvSpPr txBox="1">
            <a:spLocks noChangeArrowheads="1"/>
          </p:cNvSpPr>
          <p:nvPr/>
        </p:nvSpPr>
        <p:spPr bwMode="auto">
          <a:xfrm>
            <a:off x="4821238" y="3687763"/>
            <a:ext cx="3851275" cy="136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it-IT" altLang="en-US" sz="2000" dirty="0" smtClean="0">
                <a:solidFill>
                  <a:srgbClr val="0000CC"/>
                </a:solidFill>
              </a:rPr>
              <a:t>Rilevo ed estraggo le</a:t>
            </a:r>
            <a:r>
              <a:rPr lang="cs-CZ" altLang="en-US" sz="2000" dirty="0" smtClean="0">
                <a:solidFill>
                  <a:srgbClr val="0000CC"/>
                </a:solidFill>
              </a:rPr>
              <a:t> </a:t>
            </a:r>
            <a:r>
              <a:rPr lang="cs-CZ" altLang="en-US" sz="2000" dirty="0">
                <a:solidFill>
                  <a:srgbClr val="0000CC"/>
                </a:solidFill>
              </a:rPr>
              <a:t>patches</a:t>
            </a:r>
            <a:endParaRPr lang="en-GB" altLang="en-US" sz="2000" dirty="0">
              <a:solidFill>
                <a:srgbClr val="0000CC"/>
              </a:solidFill>
            </a:endParaRPr>
          </a:p>
          <a:p>
            <a:pPr>
              <a:spcBef>
                <a:spcPct val="50000"/>
              </a:spcBef>
            </a:pPr>
            <a:r>
              <a:rPr lang="en-GB" altLang="en-US" sz="1400" dirty="0">
                <a:solidFill>
                  <a:srgbClr val="0000CC"/>
                </a:solidFill>
              </a:rPr>
              <a:t>[</a:t>
            </a:r>
            <a:r>
              <a:rPr lang="en-GB" altLang="en-US" sz="1400" dirty="0" err="1">
                <a:solidFill>
                  <a:srgbClr val="0000CC"/>
                </a:solidFill>
              </a:rPr>
              <a:t>Mikojaczyk</a:t>
            </a:r>
            <a:r>
              <a:rPr lang="en-GB" altLang="en-US" sz="1400" dirty="0">
                <a:solidFill>
                  <a:srgbClr val="0000CC"/>
                </a:solidFill>
              </a:rPr>
              <a:t> and </a:t>
            </a:r>
            <a:r>
              <a:rPr lang="en-GB" altLang="en-US" sz="1400" dirty="0" err="1">
                <a:solidFill>
                  <a:srgbClr val="0000CC"/>
                </a:solidFill>
              </a:rPr>
              <a:t>Schmid</a:t>
            </a:r>
            <a:r>
              <a:rPr lang="en-GB" altLang="en-US" sz="1400" dirty="0">
                <a:solidFill>
                  <a:srgbClr val="0000CC"/>
                </a:solidFill>
              </a:rPr>
              <a:t> ’02]</a:t>
            </a:r>
          </a:p>
          <a:p>
            <a:pPr>
              <a:spcBef>
                <a:spcPct val="50000"/>
              </a:spcBef>
            </a:pPr>
            <a:r>
              <a:rPr lang="en-GB" altLang="en-US" sz="1400" dirty="0">
                <a:solidFill>
                  <a:srgbClr val="0000CC"/>
                </a:solidFill>
              </a:rPr>
              <a:t>[Mata, Chum, Urban &amp; </a:t>
            </a:r>
            <a:r>
              <a:rPr lang="en-GB" altLang="en-US" sz="1400" dirty="0" err="1">
                <a:solidFill>
                  <a:srgbClr val="0000CC"/>
                </a:solidFill>
              </a:rPr>
              <a:t>Pajdla</a:t>
            </a:r>
            <a:r>
              <a:rPr lang="en-GB" altLang="en-US" sz="1400" dirty="0">
                <a:solidFill>
                  <a:srgbClr val="0000CC"/>
                </a:solidFill>
              </a:rPr>
              <a:t>, ’02] </a:t>
            </a:r>
          </a:p>
          <a:p>
            <a:pPr>
              <a:spcBef>
                <a:spcPct val="50000"/>
              </a:spcBef>
            </a:pPr>
            <a:r>
              <a:rPr lang="en-GB" altLang="en-US" sz="1400" dirty="0">
                <a:solidFill>
                  <a:srgbClr val="0000CC"/>
                </a:solidFill>
              </a:rPr>
              <a:t>[</a:t>
            </a:r>
            <a:r>
              <a:rPr lang="en-GB" altLang="en-US" sz="1400" dirty="0" err="1">
                <a:solidFill>
                  <a:srgbClr val="0000CC"/>
                </a:solidFill>
              </a:rPr>
              <a:t>Sivic</a:t>
            </a:r>
            <a:r>
              <a:rPr lang="en-GB" altLang="en-US" sz="1400" dirty="0">
                <a:solidFill>
                  <a:srgbClr val="0000CC"/>
                </a:solidFill>
              </a:rPr>
              <a:t> &amp; </a:t>
            </a:r>
            <a:r>
              <a:rPr lang="en-GB" altLang="en-US" sz="1400" dirty="0" err="1">
                <a:solidFill>
                  <a:srgbClr val="0000CC"/>
                </a:solidFill>
              </a:rPr>
              <a:t>Zisserman</a:t>
            </a:r>
            <a:r>
              <a:rPr lang="en-GB" altLang="en-US" sz="1400" dirty="0">
                <a:solidFill>
                  <a:srgbClr val="0000CC"/>
                </a:solidFill>
              </a:rPr>
              <a:t>, ’03]</a:t>
            </a:r>
            <a:endParaRPr lang="en-US" altLang="en-US" sz="1400" dirty="0">
              <a:solidFill>
                <a:srgbClr val="0000CC"/>
              </a:solidFill>
            </a:endParaRPr>
          </a:p>
        </p:txBody>
      </p:sp>
      <p:sp>
        <p:nvSpPr>
          <p:cNvPr id="19466" name="Text Box 16"/>
          <p:cNvSpPr txBox="1">
            <a:spLocks noChangeArrowheads="1"/>
          </p:cNvSpPr>
          <p:nvPr/>
        </p:nvSpPr>
        <p:spPr bwMode="auto">
          <a:xfrm>
            <a:off x="457200" y="2438400"/>
            <a:ext cx="1954560"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it-IT" altLang="en-US" b="1" dirty="0" smtClean="0">
                <a:solidFill>
                  <a:srgbClr val="0000CC"/>
                </a:solidFill>
              </a:rPr>
              <a:t>Calcolo il descrittore SIFT, ossia una rappresentazione della feature a 128 dimensioni</a:t>
            </a:r>
            <a:endParaRPr lang="en-GB" altLang="en-US" b="1" dirty="0">
              <a:solidFill>
                <a:srgbClr val="0000CC"/>
              </a:solidFill>
            </a:endParaRPr>
          </a:p>
          <a:p>
            <a:pPr>
              <a:spcBef>
                <a:spcPct val="50000"/>
              </a:spcBef>
            </a:pPr>
            <a:r>
              <a:rPr lang="en-GB" altLang="en-US" sz="1400" dirty="0">
                <a:solidFill>
                  <a:srgbClr val="0000CC"/>
                </a:solidFill>
              </a:rPr>
              <a:t>      [Lowe’99]</a:t>
            </a:r>
            <a:endParaRPr lang="en-US" altLang="en-US" sz="1400" dirty="0">
              <a:solidFill>
                <a:srgbClr val="0000CC"/>
              </a:solidFill>
            </a:endParaRPr>
          </a:p>
        </p:txBody>
      </p:sp>
      <p:sp>
        <p:nvSpPr>
          <p:cNvPr id="19467" name="Text Box 17"/>
          <p:cNvSpPr txBox="1">
            <a:spLocks noChangeArrowheads="1"/>
          </p:cNvSpPr>
          <p:nvPr/>
        </p:nvSpPr>
        <p:spPr bwMode="auto">
          <a:xfrm>
            <a:off x="6796088" y="6500813"/>
            <a:ext cx="22717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Josef Sivic</a:t>
            </a:r>
          </a:p>
        </p:txBody>
      </p:sp>
    </p:spTree>
    <p:extLst>
      <p:ext uri="{BB962C8B-B14F-4D97-AF65-F5344CB8AC3E}">
        <p14:creationId xmlns:p14="http://schemas.microsoft.com/office/powerpoint/2010/main" val="42035912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105400" y="990600"/>
            <a:ext cx="3733800" cy="2438400"/>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20483" name="Group 3"/>
          <p:cNvGrpSpPr>
            <a:grpSpLocks/>
          </p:cNvGrpSpPr>
          <p:nvPr/>
        </p:nvGrpSpPr>
        <p:grpSpPr bwMode="auto">
          <a:xfrm>
            <a:off x="990600" y="1362075"/>
            <a:ext cx="555625" cy="1000125"/>
            <a:chOff x="2532" y="1542"/>
            <a:chExt cx="184" cy="332"/>
          </a:xfrm>
        </p:grpSpPr>
        <p:sp>
          <p:nvSpPr>
            <p:cNvPr id="20511" name="AutoShape 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512" name="Line 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3" name="Line 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4" name="Line 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5" name="Line 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6" name="Line 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0484" name="Group 10"/>
          <p:cNvGrpSpPr>
            <a:grpSpLocks/>
          </p:cNvGrpSpPr>
          <p:nvPr/>
        </p:nvGrpSpPr>
        <p:grpSpPr bwMode="auto">
          <a:xfrm>
            <a:off x="1654175" y="1362075"/>
            <a:ext cx="2578100" cy="1009650"/>
            <a:chOff x="1042" y="858"/>
            <a:chExt cx="1624" cy="636"/>
          </a:xfrm>
        </p:grpSpPr>
        <p:grpSp>
          <p:nvGrpSpPr>
            <p:cNvPr id="20489" name="Group 11"/>
            <p:cNvGrpSpPr>
              <a:grpSpLocks/>
            </p:cNvGrpSpPr>
            <p:nvPr/>
          </p:nvGrpSpPr>
          <p:grpSpPr bwMode="auto">
            <a:xfrm>
              <a:off x="1042" y="858"/>
              <a:ext cx="350" cy="630"/>
              <a:chOff x="2532" y="1542"/>
              <a:chExt cx="184" cy="332"/>
            </a:xfrm>
          </p:grpSpPr>
          <p:sp>
            <p:nvSpPr>
              <p:cNvPr id="20505" name="AutoShape 12"/>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506" name="Line 13"/>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7" name="Line 14"/>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8" name="Line 15"/>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9" name="Line 16"/>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10" name="Line 17"/>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0490" name="Group 18"/>
            <p:cNvGrpSpPr>
              <a:grpSpLocks/>
            </p:cNvGrpSpPr>
            <p:nvPr/>
          </p:nvGrpSpPr>
          <p:grpSpPr bwMode="auto">
            <a:xfrm>
              <a:off x="1474" y="864"/>
              <a:ext cx="350" cy="630"/>
              <a:chOff x="2532" y="1542"/>
              <a:chExt cx="184" cy="332"/>
            </a:xfrm>
          </p:grpSpPr>
          <p:sp>
            <p:nvSpPr>
              <p:cNvPr id="20499" name="AutoShape 19"/>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500" name="Line 20"/>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1" name="Line 21"/>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2" name="Line 22"/>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3" name="Line 23"/>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504" name="Line 24"/>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0491" name="Group 25"/>
            <p:cNvGrpSpPr>
              <a:grpSpLocks/>
            </p:cNvGrpSpPr>
            <p:nvPr/>
          </p:nvGrpSpPr>
          <p:grpSpPr bwMode="auto">
            <a:xfrm>
              <a:off x="1906" y="864"/>
              <a:ext cx="350" cy="630"/>
              <a:chOff x="2532" y="1542"/>
              <a:chExt cx="184" cy="332"/>
            </a:xfrm>
          </p:grpSpPr>
          <p:sp>
            <p:nvSpPr>
              <p:cNvPr id="20493" name="AutoShape 26"/>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0494" name="Line 27"/>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5" name="Line 28"/>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6" name="Line 29"/>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7" name="Line 30"/>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0498" name="Line 31"/>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0492" name="Text Box 32"/>
            <p:cNvSpPr txBox="1">
              <a:spLocks noChangeArrowheads="1"/>
            </p:cNvSpPr>
            <p:nvPr/>
          </p:nvSpPr>
          <p:spPr bwMode="auto">
            <a:xfrm>
              <a:off x="2294" y="922"/>
              <a:ext cx="3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a:solidFill>
                    <a:srgbClr val="000099"/>
                  </a:solidFill>
                </a:rPr>
                <a:t>…</a:t>
              </a:r>
            </a:p>
          </p:txBody>
        </p:sp>
      </p:grpSp>
      <p:sp>
        <p:nvSpPr>
          <p:cNvPr id="20485" name="Rectangle 33"/>
          <p:cNvSpPr>
            <a:spLocks noChangeArrowheads="1"/>
          </p:cNvSpPr>
          <p:nvPr/>
        </p:nvSpPr>
        <p:spPr bwMode="auto">
          <a:xfrm>
            <a:off x="4953000" y="1066800"/>
            <a:ext cx="3733800" cy="2438400"/>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20486" name="Picture 34" descr="133125_el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143000"/>
            <a:ext cx="3790950"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Line 35"/>
          <p:cNvSpPr>
            <a:spLocks noChangeShapeType="1"/>
          </p:cNvSpPr>
          <p:nvPr/>
        </p:nvSpPr>
        <p:spPr bwMode="auto">
          <a:xfrm flipH="1" flipV="1">
            <a:off x="4191000" y="1828800"/>
            <a:ext cx="609600" cy="0"/>
          </a:xfrm>
          <a:prstGeom prst="line">
            <a:avLst/>
          </a:prstGeom>
          <a:noFill/>
          <a:ln w="57150">
            <a:solidFill>
              <a:schemeClr val="hlink"/>
            </a:solidFill>
            <a:round/>
            <a:headEnd/>
            <a:tailEnd type="triangle" w="lg" len="lg"/>
          </a:ln>
          <a:extLst>
            <a:ext uri="{909E8E84-426E-40DD-AFC4-6F175D3DCCD1}">
              <a14:hiddenFill xmlns:a14="http://schemas.microsoft.com/office/drawing/2010/main">
                <a:noFill/>
              </a14:hiddenFill>
            </a:ext>
          </a:extLst>
        </p:spPr>
        <p:txBody>
          <a:bodyPr/>
          <a:lstStyle/>
          <a:p>
            <a:endParaRPr lang="en-US"/>
          </a:p>
        </p:txBody>
      </p:sp>
      <p:sp>
        <p:nvSpPr>
          <p:cNvPr id="520228" name="Rectangle 36"/>
          <p:cNvSpPr>
            <a:spLocks noChangeArrowheads="1"/>
          </p:cNvSpPr>
          <p:nvPr/>
        </p:nvSpPr>
        <p:spPr bwMode="auto">
          <a:xfrm>
            <a:off x="457200" y="274638"/>
            <a:ext cx="8686800" cy="563562"/>
          </a:xfrm>
          <a:prstGeom prst="rect">
            <a:avLst/>
          </a:prstGeom>
          <a:noFill/>
          <a:ln w="9525">
            <a:noFill/>
            <a:miter lim="800000"/>
            <a:headEnd/>
            <a:tailEnd/>
          </a:ln>
          <a:effectLst/>
        </p:spPr>
        <p:txBody>
          <a:bodyPr anchor="ctr"/>
          <a:lstStyle/>
          <a:p>
            <a:pPr algn="ctr">
              <a:defRPr/>
            </a:pPr>
            <a:r>
              <a:rPr lang="en-US" sz="3400" b="1" dirty="0">
                <a:solidFill>
                  <a:schemeClr val="bg1">
                    <a:lumMod val="75000"/>
                  </a:schemeClr>
                </a:solidFill>
                <a:effectLst>
                  <a:outerShdw blurRad="38100" dist="38100" dir="2700000" algn="tl">
                    <a:srgbClr val="FFFFFF"/>
                  </a:outerShdw>
                </a:effectLst>
              </a:rPr>
              <a:t>1.Feature extraction e  </a:t>
            </a:r>
            <a:r>
              <a:rPr lang="en-US" sz="3400" b="1" dirty="0" err="1">
                <a:solidFill>
                  <a:srgbClr val="800000"/>
                </a:solidFill>
                <a:effectLst>
                  <a:outerShdw blurRad="38100" dist="38100" dir="2700000" algn="tl">
                    <a:srgbClr val="FFFFFF"/>
                  </a:outerShdw>
                </a:effectLst>
              </a:rPr>
              <a:t>rappresentazione</a:t>
            </a:r>
            <a:endParaRPr lang="en-US" sz="3400" b="1" dirty="0">
              <a:solidFill>
                <a:srgbClr val="800000"/>
              </a:solidFill>
              <a:effectLst>
                <a:outerShdw blurRad="38100" dist="38100" dir="2700000" algn="tl">
                  <a:srgbClr val="FFFFFF"/>
                </a:outerShdw>
              </a:effectLst>
            </a:endParaRPr>
          </a:p>
        </p:txBody>
      </p:sp>
      <p:sp>
        <p:nvSpPr>
          <p:cNvPr id="3" name="Rectangle 2"/>
          <p:cNvSpPr/>
          <p:nvPr/>
        </p:nvSpPr>
        <p:spPr>
          <a:xfrm>
            <a:off x="739774" y="4117722"/>
            <a:ext cx="7947025" cy="1384995"/>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In generale, per </a:t>
            </a:r>
            <a:r>
              <a:rPr lang="it-IT" altLang="en-US" sz="2800" kern="0" dirty="0">
                <a:solidFill>
                  <a:srgbClr val="000000"/>
                </a:solidFill>
                <a:latin typeface="Tahoma"/>
                <a:cs typeface="Arial"/>
              </a:rPr>
              <a:t>ogni feature </a:t>
            </a:r>
            <a:r>
              <a:rPr lang="it-IT" altLang="en-US" sz="2800" kern="0" dirty="0" smtClean="0">
                <a:solidFill>
                  <a:srgbClr val="000000"/>
                </a:solidFill>
                <a:latin typeface="Tahoma"/>
                <a:cs typeface="Arial"/>
              </a:rPr>
              <a:t>estratta, </a:t>
            </a:r>
            <a:r>
              <a:rPr lang="it-IT" altLang="en-US" sz="2800" kern="0" dirty="0">
                <a:solidFill>
                  <a:srgbClr val="000000"/>
                </a:solidFill>
                <a:latin typeface="Tahoma"/>
                <a:cs typeface="Arial"/>
              </a:rPr>
              <a:t>calcolo una rappresentazione in uno spazio </a:t>
            </a:r>
            <a:r>
              <a:rPr lang="it-IT" altLang="en-US" sz="2800" kern="0" dirty="0" smtClean="0">
                <a:solidFill>
                  <a:srgbClr val="000000"/>
                </a:solidFill>
                <a:latin typeface="Tahoma"/>
                <a:cs typeface="Arial"/>
              </a:rPr>
              <a:t>              </a:t>
            </a:r>
            <a:r>
              <a:rPr lang="it-IT" altLang="en-US" sz="2800" i="1" kern="0" dirty="0" smtClean="0">
                <a:solidFill>
                  <a:srgbClr val="000000"/>
                </a:solidFill>
                <a:latin typeface="Tahoma"/>
                <a:cs typeface="Arial"/>
              </a:rPr>
              <a:t>r-dimensionale</a:t>
            </a:r>
            <a:endParaRPr lang="it-IT" altLang="en-US" sz="2800" i="1" kern="0" dirty="0">
              <a:solidFill>
                <a:srgbClr val="000000"/>
              </a:solidFill>
              <a:latin typeface="Tahoma"/>
              <a:cs typeface="Arial"/>
            </a:endParaRPr>
          </a:p>
        </p:txBody>
      </p:sp>
    </p:spTree>
    <p:extLst>
      <p:ext uri="{BB962C8B-B14F-4D97-AF65-F5344CB8AC3E}">
        <p14:creationId xmlns:p14="http://schemas.microsoft.com/office/powerpoint/2010/main" val="23573337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2"/>
          <p:cNvGrpSpPr>
            <a:grpSpLocks/>
          </p:cNvGrpSpPr>
          <p:nvPr/>
        </p:nvGrpSpPr>
        <p:grpSpPr bwMode="auto">
          <a:xfrm>
            <a:off x="990600" y="1362075"/>
            <a:ext cx="555625" cy="1000125"/>
            <a:chOff x="2532" y="1542"/>
            <a:chExt cx="184" cy="332"/>
          </a:xfrm>
        </p:grpSpPr>
        <p:sp>
          <p:nvSpPr>
            <p:cNvPr id="21573" name="AutoShape 3"/>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74" name="Line 4"/>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5" name="Line 5"/>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6" name="Line 6"/>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7" name="Line 7"/>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8" name="Line 8"/>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1507" name="Line 9"/>
          <p:cNvSpPr>
            <a:spLocks noChangeShapeType="1"/>
          </p:cNvSpPr>
          <p:nvPr/>
        </p:nvSpPr>
        <p:spPr bwMode="auto">
          <a:xfrm flipV="1">
            <a:off x="762000" y="3200400"/>
            <a:ext cx="0" cy="3041650"/>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08" name="Line 10"/>
          <p:cNvSpPr>
            <a:spLocks noChangeShapeType="1"/>
          </p:cNvSpPr>
          <p:nvPr/>
        </p:nvSpPr>
        <p:spPr bwMode="auto">
          <a:xfrm>
            <a:off x="762000" y="6242050"/>
            <a:ext cx="3810000" cy="3175"/>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09" name="Line 11"/>
          <p:cNvSpPr>
            <a:spLocks noChangeShapeType="1"/>
          </p:cNvSpPr>
          <p:nvPr/>
        </p:nvSpPr>
        <p:spPr bwMode="auto">
          <a:xfrm flipV="1">
            <a:off x="762000" y="4564063"/>
            <a:ext cx="2819400" cy="1677987"/>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1510" name="Oval 12"/>
          <p:cNvSpPr>
            <a:spLocks noChangeAspect="1" noChangeArrowheads="1"/>
          </p:cNvSpPr>
          <p:nvPr/>
        </p:nvSpPr>
        <p:spPr bwMode="auto">
          <a:xfrm>
            <a:off x="1712913" y="47974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1" name="Oval 13"/>
          <p:cNvSpPr>
            <a:spLocks noChangeAspect="1" noChangeArrowheads="1"/>
          </p:cNvSpPr>
          <p:nvPr/>
        </p:nvSpPr>
        <p:spPr bwMode="auto">
          <a:xfrm>
            <a:off x="1865313" y="49498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2" name="Oval 14"/>
          <p:cNvSpPr>
            <a:spLocks noChangeAspect="1" noChangeArrowheads="1"/>
          </p:cNvSpPr>
          <p:nvPr/>
        </p:nvSpPr>
        <p:spPr bwMode="auto">
          <a:xfrm>
            <a:off x="13716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3" name="Oval 15"/>
          <p:cNvSpPr>
            <a:spLocks noChangeAspect="1" noChangeArrowheads="1"/>
          </p:cNvSpPr>
          <p:nvPr/>
        </p:nvSpPr>
        <p:spPr bwMode="auto">
          <a:xfrm>
            <a:off x="1676400" y="5181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4" name="Oval 16"/>
          <p:cNvSpPr>
            <a:spLocks noChangeAspect="1" noChangeArrowheads="1"/>
          </p:cNvSpPr>
          <p:nvPr/>
        </p:nvSpPr>
        <p:spPr bwMode="auto">
          <a:xfrm>
            <a:off x="1447800" y="5105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5" name="Oval 17"/>
          <p:cNvSpPr>
            <a:spLocks noChangeAspect="1" noChangeArrowheads="1"/>
          </p:cNvSpPr>
          <p:nvPr/>
        </p:nvSpPr>
        <p:spPr bwMode="auto">
          <a:xfrm>
            <a:off x="2743200" y="3733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6" name="Oval 18"/>
          <p:cNvSpPr>
            <a:spLocks noChangeAspect="1" noChangeArrowheads="1"/>
          </p:cNvSpPr>
          <p:nvPr/>
        </p:nvSpPr>
        <p:spPr bwMode="auto">
          <a:xfrm>
            <a:off x="2667000" y="4343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7" name="Oval 19"/>
          <p:cNvSpPr>
            <a:spLocks noChangeAspect="1" noChangeArrowheads="1"/>
          </p:cNvSpPr>
          <p:nvPr/>
        </p:nvSpPr>
        <p:spPr bwMode="auto">
          <a:xfrm>
            <a:off x="24384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8" name="Oval 20"/>
          <p:cNvSpPr>
            <a:spLocks noChangeAspect="1" noChangeArrowheads="1"/>
          </p:cNvSpPr>
          <p:nvPr/>
        </p:nvSpPr>
        <p:spPr bwMode="auto">
          <a:xfrm>
            <a:off x="27432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19" name="Oval 21"/>
          <p:cNvSpPr>
            <a:spLocks noChangeAspect="1" noChangeArrowheads="1"/>
          </p:cNvSpPr>
          <p:nvPr/>
        </p:nvSpPr>
        <p:spPr bwMode="auto">
          <a:xfrm>
            <a:off x="22098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0" name="Oval 22"/>
          <p:cNvSpPr>
            <a:spLocks noChangeAspect="1" noChangeArrowheads="1"/>
          </p:cNvSpPr>
          <p:nvPr/>
        </p:nvSpPr>
        <p:spPr bwMode="auto">
          <a:xfrm>
            <a:off x="1524000" y="4495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1" name="Oval 23"/>
          <p:cNvSpPr>
            <a:spLocks noChangeAspect="1" noChangeArrowheads="1"/>
          </p:cNvSpPr>
          <p:nvPr/>
        </p:nvSpPr>
        <p:spPr bwMode="auto">
          <a:xfrm>
            <a:off x="3581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2" name="Oval 24"/>
          <p:cNvSpPr>
            <a:spLocks noChangeAspect="1" noChangeArrowheads="1"/>
          </p:cNvSpPr>
          <p:nvPr/>
        </p:nvSpPr>
        <p:spPr bwMode="auto">
          <a:xfrm>
            <a:off x="3429000" y="5486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23" name="Oval 25"/>
          <p:cNvSpPr>
            <a:spLocks noChangeAspect="1" noChangeArrowheads="1"/>
          </p:cNvSpPr>
          <p:nvPr/>
        </p:nvSpPr>
        <p:spPr bwMode="auto">
          <a:xfrm>
            <a:off x="3200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21524" name="Group 26"/>
          <p:cNvGrpSpPr>
            <a:grpSpLocks/>
          </p:cNvGrpSpPr>
          <p:nvPr/>
        </p:nvGrpSpPr>
        <p:grpSpPr bwMode="auto">
          <a:xfrm>
            <a:off x="1654175" y="1362075"/>
            <a:ext cx="555625" cy="1000125"/>
            <a:chOff x="2532" y="1542"/>
            <a:chExt cx="184" cy="332"/>
          </a:xfrm>
        </p:grpSpPr>
        <p:sp>
          <p:nvSpPr>
            <p:cNvPr id="21567" name="AutoShape 2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68" name="Line 2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9" name="Line 2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0" name="Line 3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1" name="Line 3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72" name="Line 3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25" name="Group 33"/>
          <p:cNvGrpSpPr>
            <a:grpSpLocks/>
          </p:cNvGrpSpPr>
          <p:nvPr/>
        </p:nvGrpSpPr>
        <p:grpSpPr bwMode="auto">
          <a:xfrm>
            <a:off x="2339975" y="1371600"/>
            <a:ext cx="555625" cy="1000125"/>
            <a:chOff x="2532" y="1542"/>
            <a:chExt cx="184" cy="332"/>
          </a:xfrm>
        </p:grpSpPr>
        <p:sp>
          <p:nvSpPr>
            <p:cNvPr id="21561" name="AutoShape 3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62" name="Line 3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3" name="Line 3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4" name="Line 3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5" name="Line 3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6" name="Line 3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26" name="Group 40"/>
          <p:cNvGrpSpPr>
            <a:grpSpLocks/>
          </p:cNvGrpSpPr>
          <p:nvPr/>
        </p:nvGrpSpPr>
        <p:grpSpPr bwMode="auto">
          <a:xfrm>
            <a:off x="3025775" y="1371600"/>
            <a:ext cx="555625" cy="1000125"/>
            <a:chOff x="2532" y="1542"/>
            <a:chExt cx="184" cy="332"/>
          </a:xfrm>
        </p:grpSpPr>
        <p:sp>
          <p:nvSpPr>
            <p:cNvPr id="21555" name="AutoShape 41"/>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56" name="Line 42"/>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7" name="Line 43"/>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8" name="Line 44"/>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9" name="Line 45"/>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60" name="Line 46"/>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521263" name="Rectangle 47"/>
          <p:cNvSpPr>
            <a:spLocks noGrp="1" noChangeArrowheads="1"/>
          </p:cNvSpPr>
          <p:nvPr>
            <p:ph type="title"/>
          </p:nvPr>
        </p:nvSpPr>
        <p:spPr>
          <a:xfrm>
            <a:off x="457200" y="274638"/>
            <a:ext cx="8229600" cy="563562"/>
          </a:xfrm>
        </p:spPr>
        <p:txBody>
          <a:bodyPr/>
          <a:lstStyle/>
          <a:p>
            <a:pPr eaLnBrk="1" hangingPunct="1">
              <a:defRPr/>
            </a:pPr>
            <a:r>
              <a:rPr lang="en-US" sz="3400" b="1" dirty="0" smtClean="0"/>
              <a:t>2. </a:t>
            </a:r>
            <a:r>
              <a:rPr lang="en-US" sz="3400" b="1" dirty="0" err="1" smtClean="0"/>
              <a:t>Formazione</a:t>
            </a:r>
            <a:r>
              <a:rPr lang="en-US" sz="3400" b="1" dirty="0" smtClean="0"/>
              <a:t> del </a:t>
            </a:r>
            <a:r>
              <a:rPr lang="en-US" sz="3400" b="1" dirty="0" err="1" smtClean="0"/>
              <a:t>dizionario</a:t>
            </a:r>
            <a:r>
              <a:rPr lang="en-US" sz="3400" b="1" dirty="0" smtClean="0"/>
              <a:t> di </a:t>
            </a:r>
            <a:r>
              <a:rPr lang="en-US" sz="3400" b="1" dirty="0" err="1" smtClean="0"/>
              <a:t>codewords</a:t>
            </a:r>
            <a:endParaRPr lang="en-US" sz="3400" b="1" dirty="0" smtClean="0"/>
          </a:p>
        </p:txBody>
      </p:sp>
      <p:sp>
        <p:nvSpPr>
          <p:cNvPr id="21528" name="Freeform 48"/>
          <p:cNvSpPr>
            <a:spLocks/>
          </p:cNvSpPr>
          <p:nvPr/>
        </p:nvSpPr>
        <p:spPr bwMode="auto">
          <a:xfrm>
            <a:off x="1866900" y="2438400"/>
            <a:ext cx="800100" cy="1295400"/>
          </a:xfrm>
          <a:custGeom>
            <a:avLst/>
            <a:gdLst>
              <a:gd name="T0" fmla="*/ 114300 w 504"/>
              <a:gd name="T1" fmla="*/ 0 h 816"/>
              <a:gd name="T2" fmla="*/ 114300 w 504"/>
              <a:gd name="T3" fmla="*/ 609600 h 816"/>
              <a:gd name="T4" fmla="*/ 800100 w 504"/>
              <a:gd name="T5" fmla="*/ 1295400 h 816"/>
              <a:gd name="T6" fmla="*/ 0 60000 65536"/>
              <a:gd name="T7" fmla="*/ 0 60000 65536"/>
              <a:gd name="T8" fmla="*/ 0 60000 65536"/>
              <a:gd name="T9" fmla="*/ 0 w 504"/>
              <a:gd name="T10" fmla="*/ 0 h 816"/>
              <a:gd name="T11" fmla="*/ 504 w 504"/>
              <a:gd name="T12" fmla="*/ 816 h 816"/>
            </a:gdLst>
            <a:ahLst/>
            <a:cxnLst>
              <a:cxn ang="T6">
                <a:pos x="T0" y="T1"/>
              </a:cxn>
              <a:cxn ang="T7">
                <a:pos x="T2" y="T3"/>
              </a:cxn>
              <a:cxn ang="T8">
                <a:pos x="T4" y="T5"/>
              </a:cxn>
            </a:cxnLst>
            <a:rect l="T9" t="T10" r="T11" b="T12"/>
            <a:pathLst>
              <a:path w="504" h="816">
                <a:moveTo>
                  <a:pt x="72" y="0"/>
                </a:moveTo>
                <a:cubicBezTo>
                  <a:pt x="36" y="124"/>
                  <a:pt x="0" y="248"/>
                  <a:pt x="72" y="384"/>
                </a:cubicBezTo>
                <a:cubicBezTo>
                  <a:pt x="144" y="520"/>
                  <a:pt x="324" y="668"/>
                  <a:pt x="504" y="816"/>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29" name="Freeform 49"/>
          <p:cNvSpPr>
            <a:spLocks/>
          </p:cNvSpPr>
          <p:nvPr/>
        </p:nvSpPr>
        <p:spPr bwMode="auto">
          <a:xfrm>
            <a:off x="2057400" y="2514600"/>
            <a:ext cx="1320800" cy="2997200"/>
          </a:xfrm>
          <a:custGeom>
            <a:avLst/>
            <a:gdLst>
              <a:gd name="T0" fmla="*/ 685800 w 832"/>
              <a:gd name="T1" fmla="*/ 0 h 1888"/>
              <a:gd name="T2" fmla="*/ 1295400 w 832"/>
              <a:gd name="T3" fmla="*/ 1981200 h 1888"/>
              <a:gd name="T4" fmla="*/ 533400 w 832"/>
              <a:gd name="T5" fmla="*/ 2895600 h 1888"/>
              <a:gd name="T6" fmla="*/ 0 w 832"/>
              <a:gd name="T7" fmla="*/ 2590800 h 1888"/>
              <a:gd name="T8" fmla="*/ 0 60000 65536"/>
              <a:gd name="T9" fmla="*/ 0 60000 65536"/>
              <a:gd name="T10" fmla="*/ 0 60000 65536"/>
              <a:gd name="T11" fmla="*/ 0 60000 65536"/>
              <a:gd name="T12" fmla="*/ 0 w 832"/>
              <a:gd name="T13" fmla="*/ 0 h 1888"/>
              <a:gd name="T14" fmla="*/ 832 w 832"/>
              <a:gd name="T15" fmla="*/ 1888 h 1888"/>
            </a:gdLst>
            <a:ahLst/>
            <a:cxnLst>
              <a:cxn ang="T8">
                <a:pos x="T0" y="T1"/>
              </a:cxn>
              <a:cxn ang="T9">
                <a:pos x="T2" y="T3"/>
              </a:cxn>
              <a:cxn ang="T10">
                <a:pos x="T4" y="T5"/>
              </a:cxn>
              <a:cxn ang="T11">
                <a:pos x="T6" y="T7"/>
              </a:cxn>
            </a:cxnLst>
            <a:rect l="T12" t="T13" r="T14" b="T15"/>
            <a:pathLst>
              <a:path w="832" h="1888">
                <a:moveTo>
                  <a:pt x="432" y="0"/>
                </a:moveTo>
                <a:cubicBezTo>
                  <a:pt x="632" y="472"/>
                  <a:pt x="832" y="944"/>
                  <a:pt x="816" y="1248"/>
                </a:cubicBezTo>
                <a:cubicBezTo>
                  <a:pt x="800" y="1552"/>
                  <a:pt x="472" y="1760"/>
                  <a:pt x="336" y="1824"/>
                </a:cubicBezTo>
                <a:cubicBezTo>
                  <a:pt x="200" y="1888"/>
                  <a:pt x="100" y="1760"/>
                  <a:pt x="0" y="1632"/>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30" name="Freeform 50"/>
          <p:cNvSpPr>
            <a:spLocks/>
          </p:cNvSpPr>
          <p:nvPr/>
        </p:nvSpPr>
        <p:spPr bwMode="auto">
          <a:xfrm>
            <a:off x="3352800" y="2514600"/>
            <a:ext cx="990600" cy="3124200"/>
          </a:xfrm>
          <a:custGeom>
            <a:avLst/>
            <a:gdLst>
              <a:gd name="T0" fmla="*/ 0 w 624"/>
              <a:gd name="T1" fmla="*/ 0 h 1968"/>
              <a:gd name="T2" fmla="*/ 914400 w 624"/>
              <a:gd name="T3" fmla="*/ 1219200 h 1968"/>
              <a:gd name="T4" fmla="*/ 457200 w 624"/>
              <a:gd name="T5" fmla="*/ 3124200 h 1968"/>
              <a:gd name="T6" fmla="*/ 0 60000 65536"/>
              <a:gd name="T7" fmla="*/ 0 60000 65536"/>
              <a:gd name="T8" fmla="*/ 0 60000 65536"/>
              <a:gd name="T9" fmla="*/ 0 w 624"/>
              <a:gd name="T10" fmla="*/ 0 h 1968"/>
              <a:gd name="T11" fmla="*/ 624 w 624"/>
              <a:gd name="T12" fmla="*/ 1968 h 1968"/>
            </a:gdLst>
            <a:ahLst/>
            <a:cxnLst>
              <a:cxn ang="T6">
                <a:pos x="T0" y="T1"/>
              </a:cxn>
              <a:cxn ang="T7">
                <a:pos x="T2" y="T3"/>
              </a:cxn>
              <a:cxn ang="T8">
                <a:pos x="T4" y="T5"/>
              </a:cxn>
            </a:cxnLst>
            <a:rect l="T9" t="T10" r="T11" b="T12"/>
            <a:pathLst>
              <a:path w="624" h="1968">
                <a:moveTo>
                  <a:pt x="0" y="0"/>
                </a:moveTo>
                <a:cubicBezTo>
                  <a:pt x="264" y="220"/>
                  <a:pt x="528" y="440"/>
                  <a:pt x="576" y="768"/>
                </a:cubicBezTo>
                <a:cubicBezTo>
                  <a:pt x="624" y="1096"/>
                  <a:pt x="456" y="1532"/>
                  <a:pt x="288" y="1968"/>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531" name="Freeform 51"/>
          <p:cNvSpPr>
            <a:spLocks/>
          </p:cNvSpPr>
          <p:nvPr/>
        </p:nvSpPr>
        <p:spPr bwMode="auto">
          <a:xfrm>
            <a:off x="304800" y="2362200"/>
            <a:ext cx="1295400" cy="2057400"/>
          </a:xfrm>
          <a:custGeom>
            <a:avLst/>
            <a:gdLst>
              <a:gd name="T0" fmla="*/ 990600 w 816"/>
              <a:gd name="T1" fmla="*/ 0 h 1296"/>
              <a:gd name="T2" fmla="*/ 0 w 816"/>
              <a:gd name="T3" fmla="*/ 838200 h 1296"/>
              <a:gd name="T4" fmla="*/ 990600 w 816"/>
              <a:gd name="T5" fmla="*/ 1600200 h 1296"/>
              <a:gd name="T6" fmla="*/ 1295400 w 816"/>
              <a:gd name="T7" fmla="*/ 2057400 h 1296"/>
              <a:gd name="T8" fmla="*/ 0 60000 65536"/>
              <a:gd name="T9" fmla="*/ 0 60000 65536"/>
              <a:gd name="T10" fmla="*/ 0 60000 65536"/>
              <a:gd name="T11" fmla="*/ 0 60000 65536"/>
              <a:gd name="T12" fmla="*/ 0 w 816"/>
              <a:gd name="T13" fmla="*/ 0 h 1296"/>
              <a:gd name="T14" fmla="*/ 816 w 816"/>
              <a:gd name="T15" fmla="*/ 1296 h 1296"/>
            </a:gdLst>
            <a:ahLst/>
            <a:cxnLst>
              <a:cxn ang="T8">
                <a:pos x="T0" y="T1"/>
              </a:cxn>
              <a:cxn ang="T9">
                <a:pos x="T2" y="T3"/>
              </a:cxn>
              <a:cxn ang="T10">
                <a:pos x="T4" y="T5"/>
              </a:cxn>
              <a:cxn ang="T11">
                <a:pos x="T6" y="T7"/>
              </a:cxn>
            </a:cxnLst>
            <a:rect l="T12" t="T13" r="T14" b="T15"/>
            <a:pathLst>
              <a:path w="816" h="1296">
                <a:moveTo>
                  <a:pt x="624" y="0"/>
                </a:moveTo>
                <a:cubicBezTo>
                  <a:pt x="312" y="180"/>
                  <a:pt x="0" y="360"/>
                  <a:pt x="0" y="528"/>
                </a:cubicBezTo>
                <a:cubicBezTo>
                  <a:pt x="0" y="696"/>
                  <a:pt x="488" y="880"/>
                  <a:pt x="624" y="1008"/>
                </a:cubicBezTo>
                <a:cubicBezTo>
                  <a:pt x="760" y="1136"/>
                  <a:pt x="788" y="1216"/>
                  <a:pt x="816" y="1296"/>
                </a:cubicBezTo>
              </a:path>
            </a:pathLst>
          </a:custGeom>
          <a:noFill/>
          <a:ln w="9525" cap="flat">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21532" name="Group 52"/>
          <p:cNvGrpSpPr>
            <a:grpSpLocks/>
          </p:cNvGrpSpPr>
          <p:nvPr/>
        </p:nvGrpSpPr>
        <p:grpSpPr bwMode="auto">
          <a:xfrm>
            <a:off x="1654175" y="1362075"/>
            <a:ext cx="2578100" cy="1009650"/>
            <a:chOff x="1042" y="858"/>
            <a:chExt cx="1624" cy="636"/>
          </a:xfrm>
        </p:grpSpPr>
        <p:grpSp>
          <p:nvGrpSpPr>
            <p:cNvPr id="21533" name="Group 53"/>
            <p:cNvGrpSpPr>
              <a:grpSpLocks/>
            </p:cNvGrpSpPr>
            <p:nvPr/>
          </p:nvGrpSpPr>
          <p:grpSpPr bwMode="auto">
            <a:xfrm>
              <a:off x="1042" y="858"/>
              <a:ext cx="350" cy="630"/>
              <a:chOff x="2532" y="1542"/>
              <a:chExt cx="184" cy="332"/>
            </a:xfrm>
          </p:grpSpPr>
          <p:sp>
            <p:nvSpPr>
              <p:cNvPr id="21549" name="AutoShape 5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50" name="Line 5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1" name="Line 5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2" name="Line 5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3" name="Line 5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54" name="Line 5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34" name="Group 60"/>
            <p:cNvGrpSpPr>
              <a:grpSpLocks/>
            </p:cNvGrpSpPr>
            <p:nvPr/>
          </p:nvGrpSpPr>
          <p:grpSpPr bwMode="auto">
            <a:xfrm>
              <a:off x="1474" y="864"/>
              <a:ext cx="350" cy="630"/>
              <a:chOff x="2532" y="1542"/>
              <a:chExt cx="184" cy="332"/>
            </a:xfrm>
          </p:grpSpPr>
          <p:sp>
            <p:nvSpPr>
              <p:cNvPr id="21543" name="AutoShape 61"/>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44" name="Line 62"/>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5" name="Line 63"/>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6" name="Line 64"/>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7" name="Line 65"/>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8" name="Line 66"/>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1535" name="Group 67"/>
            <p:cNvGrpSpPr>
              <a:grpSpLocks/>
            </p:cNvGrpSpPr>
            <p:nvPr/>
          </p:nvGrpSpPr>
          <p:grpSpPr bwMode="auto">
            <a:xfrm>
              <a:off x="1906" y="864"/>
              <a:ext cx="350" cy="630"/>
              <a:chOff x="2532" y="1542"/>
              <a:chExt cx="184" cy="332"/>
            </a:xfrm>
          </p:grpSpPr>
          <p:sp>
            <p:nvSpPr>
              <p:cNvPr id="21537" name="AutoShape 68"/>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1538" name="Line 69"/>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39" name="Line 70"/>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0" name="Line 71"/>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1" name="Line 72"/>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1542" name="Line 73"/>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1536" name="Text Box 74"/>
            <p:cNvSpPr txBox="1">
              <a:spLocks noChangeArrowheads="1"/>
            </p:cNvSpPr>
            <p:nvPr/>
          </p:nvSpPr>
          <p:spPr bwMode="auto">
            <a:xfrm>
              <a:off x="2294" y="922"/>
              <a:ext cx="3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a:solidFill>
                    <a:srgbClr val="000099"/>
                  </a:solidFill>
                </a:rPr>
                <a:t>…</a:t>
              </a:r>
            </a:p>
          </p:txBody>
        </p:sp>
      </p:grpSp>
      <p:sp>
        <p:nvSpPr>
          <p:cNvPr id="75" name="Rectangle 74"/>
          <p:cNvSpPr/>
          <p:nvPr/>
        </p:nvSpPr>
        <p:spPr>
          <a:xfrm>
            <a:off x="4788024" y="2101173"/>
            <a:ext cx="3976242" cy="3625608"/>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Metto assieme tutte le M rappresentazioni nel loro spazio </a:t>
            </a:r>
            <a:r>
              <a:rPr lang="it-IT" altLang="en-US" sz="2800" i="1" kern="0" dirty="0" smtClean="0">
                <a:solidFill>
                  <a:srgbClr val="000000"/>
                </a:solidFill>
                <a:latin typeface="Tahoma"/>
                <a:cs typeface="Arial"/>
              </a:rPr>
              <a:t>r-dimensionale</a:t>
            </a:r>
          </a:p>
          <a:p>
            <a:pPr marL="342900" lvl="0" indent="-342900">
              <a:spcBef>
                <a:spcPct val="20000"/>
              </a:spcBef>
              <a:buFontTx/>
              <a:buChar char="•"/>
            </a:pPr>
            <a:r>
              <a:rPr lang="it-IT" altLang="en-US" sz="2800" kern="0" dirty="0" smtClean="0">
                <a:solidFill>
                  <a:srgbClr val="000000"/>
                </a:solidFill>
                <a:latin typeface="Tahoma"/>
                <a:cs typeface="Arial"/>
              </a:rPr>
              <a:t>In pratica, mi creo una matrice </a:t>
            </a:r>
            <a:r>
              <a:rPr lang="it-IT" altLang="en-US" sz="2800" i="1" kern="0" dirty="0" smtClean="0">
                <a:solidFill>
                  <a:srgbClr val="000000"/>
                </a:solidFill>
                <a:latin typeface="Tahoma"/>
                <a:cs typeface="Arial"/>
              </a:rPr>
              <a:t>r x M </a:t>
            </a:r>
            <a:r>
              <a:rPr lang="it-IT" altLang="en-US" sz="2800" kern="0" dirty="0" smtClean="0">
                <a:solidFill>
                  <a:srgbClr val="000000"/>
                </a:solidFill>
                <a:latin typeface="Tahoma"/>
                <a:cs typeface="Arial"/>
              </a:rPr>
              <a:t>con tutte le rappresentazioni</a:t>
            </a:r>
            <a:endParaRPr lang="it-IT" altLang="en-US" sz="2800" kern="0" dirty="0">
              <a:solidFill>
                <a:srgbClr val="000000"/>
              </a:solidFill>
              <a:latin typeface="Tahoma"/>
              <a:cs typeface="Arial"/>
            </a:endParaRPr>
          </a:p>
        </p:txBody>
      </p:sp>
      <p:sp>
        <p:nvSpPr>
          <p:cNvPr id="2" name="Left Brace 1"/>
          <p:cNvSpPr/>
          <p:nvPr/>
        </p:nvSpPr>
        <p:spPr>
          <a:xfrm rot="5400000">
            <a:off x="2106045" y="-133916"/>
            <a:ext cx="342450" cy="26495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Rectangle 2"/>
          <p:cNvSpPr/>
          <p:nvPr/>
        </p:nvSpPr>
        <p:spPr>
          <a:xfrm>
            <a:off x="2055586" y="548680"/>
            <a:ext cx="500458" cy="584775"/>
          </a:xfrm>
          <a:prstGeom prst="rect">
            <a:avLst/>
          </a:prstGeom>
        </p:spPr>
        <p:txBody>
          <a:bodyPr wrap="none">
            <a:spAutoFit/>
          </a:bodyPr>
          <a:lstStyle/>
          <a:p>
            <a:r>
              <a:rPr lang="it-IT" altLang="en-US" sz="3200" i="1" kern="0" dirty="0" smtClean="0">
                <a:solidFill>
                  <a:srgbClr val="000000"/>
                </a:solidFill>
                <a:latin typeface="Tahoma"/>
                <a:cs typeface="Arial"/>
              </a:rPr>
              <a:t>M</a:t>
            </a:r>
            <a:endParaRPr lang="en-US" sz="3200" i="1" dirty="0"/>
          </a:p>
        </p:txBody>
      </p:sp>
      <p:sp>
        <p:nvSpPr>
          <p:cNvPr id="78" name="Left Brace 77"/>
          <p:cNvSpPr/>
          <p:nvPr/>
        </p:nvSpPr>
        <p:spPr>
          <a:xfrm>
            <a:off x="611561" y="1362075"/>
            <a:ext cx="236704" cy="100012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Rectangle 78"/>
          <p:cNvSpPr/>
          <p:nvPr/>
        </p:nvSpPr>
        <p:spPr>
          <a:xfrm>
            <a:off x="123186" y="1573068"/>
            <a:ext cx="332142" cy="584775"/>
          </a:xfrm>
          <a:prstGeom prst="rect">
            <a:avLst/>
          </a:prstGeom>
        </p:spPr>
        <p:txBody>
          <a:bodyPr wrap="none">
            <a:spAutoFit/>
          </a:bodyPr>
          <a:lstStyle/>
          <a:p>
            <a:r>
              <a:rPr lang="it-IT" altLang="en-US" sz="3200" i="1" kern="0" dirty="0" smtClean="0">
                <a:solidFill>
                  <a:srgbClr val="000000"/>
                </a:solidFill>
                <a:latin typeface="Tahoma"/>
                <a:cs typeface="Arial"/>
              </a:rPr>
              <a:t>r</a:t>
            </a:r>
            <a:endParaRPr lang="en-US" sz="3200" i="1" dirty="0"/>
          </a:p>
        </p:txBody>
      </p:sp>
    </p:spTree>
    <p:extLst>
      <p:ext uri="{BB962C8B-B14F-4D97-AF65-F5344CB8AC3E}">
        <p14:creationId xmlns:p14="http://schemas.microsoft.com/office/powerpoint/2010/main" val="21188550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990600" y="1362075"/>
            <a:ext cx="555625" cy="1000125"/>
            <a:chOff x="2532" y="1542"/>
            <a:chExt cx="184" cy="332"/>
          </a:xfrm>
        </p:grpSpPr>
        <p:sp>
          <p:nvSpPr>
            <p:cNvPr id="22615" name="AutoShape 3"/>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616" name="Line 4"/>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7" name="Line 5"/>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8" name="Line 6"/>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9" name="Line 7"/>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20" name="Line 8"/>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2531" name="Line 9"/>
          <p:cNvSpPr>
            <a:spLocks noChangeShapeType="1"/>
          </p:cNvSpPr>
          <p:nvPr/>
        </p:nvSpPr>
        <p:spPr bwMode="auto">
          <a:xfrm flipV="1">
            <a:off x="762000" y="3200400"/>
            <a:ext cx="0" cy="3041650"/>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32" name="Line 10"/>
          <p:cNvSpPr>
            <a:spLocks noChangeShapeType="1"/>
          </p:cNvSpPr>
          <p:nvPr/>
        </p:nvSpPr>
        <p:spPr bwMode="auto">
          <a:xfrm>
            <a:off x="762000" y="6242050"/>
            <a:ext cx="3810000" cy="3175"/>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33" name="Line 11"/>
          <p:cNvSpPr>
            <a:spLocks noChangeShapeType="1"/>
          </p:cNvSpPr>
          <p:nvPr/>
        </p:nvSpPr>
        <p:spPr bwMode="auto">
          <a:xfrm flipV="1">
            <a:off x="762000" y="4564063"/>
            <a:ext cx="2819400" cy="1677987"/>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34" name="Oval 12"/>
          <p:cNvSpPr>
            <a:spLocks noChangeAspect="1" noChangeArrowheads="1"/>
          </p:cNvSpPr>
          <p:nvPr/>
        </p:nvSpPr>
        <p:spPr bwMode="auto">
          <a:xfrm>
            <a:off x="1712913" y="47974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5" name="Oval 13"/>
          <p:cNvSpPr>
            <a:spLocks noChangeAspect="1" noChangeArrowheads="1"/>
          </p:cNvSpPr>
          <p:nvPr/>
        </p:nvSpPr>
        <p:spPr bwMode="auto">
          <a:xfrm>
            <a:off x="1865313" y="4949825"/>
            <a:ext cx="173037"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6" name="Oval 14"/>
          <p:cNvSpPr>
            <a:spLocks noChangeAspect="1" noChangeArrowheads="1"/>
          </p:cNvSpPr>
          <p:nvPr/>
        </p:nvSpPr>
        <p:spPr bwMode="auto">
          <a:xfrm>
            <a:off x="13716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7" name="Oval 15"/>
          <p:cNvSpPr>
            <a:spLocks noChangeAspect="1" noChangeArrowheads="1"/>
          </p:cNvSpPr>
          <p:nvPr/>
        </p:nvSpPr>
        <p:spPr bwMode="auto">
          <a:xfrm>
            <a:off x="1676400" y="5181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8" name="Oval 16"/>
          <p:cNvSpPr>
            <a:spLocks noChangeAspect="1" noChangeArrowheads="1"/>
          </p:cNvSpPr>
          <p:nvPr/>
        </p:nvSpPr>
        <p:spPr bwMode="auto">
          <a:xfrm>
            <a:off x="1447800" y="5105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39" name="Oval 17"/>
          <p:cNvSpPr>
            <a:spLocks noChangeAspect="1" noChangeArrowheads="1"/>
          </p:cNvSpPr>
          <p:nvPr/>
        </p:nvSpPr>
        <p:spPr bwMode="auto">
          <a:xfrm>
            <a:off x="2743200" y="3733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0" name="Oval 18"/>
          <p:cNvSpPr>
            <a:spLocks noChangeAspect="1" noChangeArrowheads="1"/>
          </p:cNvSpPr>
          <p:nvPr/>
        </p:nvSpPr>
        <p:spPr bwMode="auto">
          <a:xfrm>
            <a:off x="2667000" y="4343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1" name="Oval 19"/>
          <p:cNvSpPr>
            <a:spLocks noChangeAspect="1" noChangeArrowheads="1"/>
          </p:cNvSpPr>
          <p:nvPr/>
        </p:nvSpPr>
        <p:spPr bwMode="auto">
          <a:xfrm>
            <a:off x="24384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2" name="Oval 20"/>
          <p:cNvSpPr>
            <a:spLocks noChangeAspect="1" noChangeArrowheads="1"/>
          </p:cNvSpPr>
          <p:nvPr/>
        </p:nvSpPr>
        <p:spPr bwMode="auto">
          <a:xfrm>
            <a:off x="2743200" y="4038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3" name="Oval 21"/>
          <p:cNvSpPr>
            <a:spLocks noChangeAspect="1" noChangeArrowheads="1"/>
          </p:cNvSpPr>
          <p:nvPr/>
        </p:nvSpPr>
        <p:spPr bwMode="auto">
          <a:xfrm>
            <a:off x="2209800" y="48006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4" name="Oval 22"/>
          <p:cNvSpPr>
            <a:spLocks noChangeAspect="1" noChangeArrowheads="1"/>
          </p:cNvSpPr>
          <p:nvPr/>
        </p:nvSpPr>
        <p:spPr bwMode="auto">
          <a:xfrm>
            <a:off x="1524000" y="44958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5" name="Oval 23"/>
          <p:cNvSpPr>
            <a:spLocks noChangeAspect="1" noChangeArrowheads="1"/>
          </p:cNvSpPr>
          <p:nvPr/>
        </p:nvSpPr>
        <p:spPr bwMode="auto">
          <a:xfrm>
            <a:off x="3581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6" name="Oval 24"/>
          <p:cNvSpPr>
            <a:spLocks noChangeAspect="1" noChangeArrowheads="1"/>
          </p:cNvSpPr>
          <p:nvPr/>
        </p:nvSpPr>
        <p:spPr bwMode="auto">
          <a:xfrm>
            <a:off x="3429000" y="54864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47" name="Oval 25"/>
          <p:cNvSpPr>
            <a:spLocks noChangeAspect="1" noChangeArrowheads="1"/>
          </p:cNvSpPr>
          <p:nvPr/>
        </p:nvSpPr>
        <p:spPr bwMode="auto">
          <a:xfrm>
            <a:off x="3200400" y="5715000"/>
            <a:ext cx="173038" cy="158750"/>
          </a:xfrm>
          <a:prstGeom prst="ellipse">
            <a:avLst/>
          </a:prstGeom>
          <a:solidFill>
            <a:schemeClr val="tx1"/>
          </a:solidFill>
          <a:ln w="19050">
            <a:solidFill>
              <a:schemeClr val="tx1"/>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22548" name="Group 26"/>
          <p:cNvGrpSpPr>
            <a:grpSpLocks/>
          </p:cNvGrpSpPr>
          <p:nvPr/>
        </p:nvGrpSpPr>
        <p:grpSpPr bwMode="auto">
          <a:xfrm>
            <a:off x="1654175" y="1362075"/>
            <a:ext cx="555625" cy="1000125"/>
            <a:chOff x="2532" y="1542"/>
            <a:chExt cx="184" cy="332"/>
          </a:xfrm>
        </p:grpSpPr>
        <p:sp>
          <p:nvSpPr>
            <p:cNvPr id="22609" name="AutoShape 2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610" name="Line 2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1" name="Line 2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2" name="Line 3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3" name="Line 3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14" name="Line 3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49" name="Group 33"/>
          <p:cNvGrpSpPr>
            <a:grpSpLocks/>
          </p:cNvGrpSpPr>
          <p:nvPr/>
        </p:nvGrpSpPr>
        <p:grpSpPr bwMode="auto">
          <a:xfrm>
            <a:off x="2339975" y="1371600"/>
            <a:ext cx="555625" cy="1000125"/>
            <a:chOff x="2532" y="1542"/>
            <a:chExt cx="184" cy="332"/>
          </a:xfrm>
        </p:grpSpPr>
        <p:sp>
          <p:nvSpPr>
            <p:cNvPr id="22603" name="AutoShape 3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604" name="Line 3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5" name="Line 3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6" name="Line 3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7" name="Line 3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8" name="Line 3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50" name="Group 40"/>
          <p:cNvGrpSpPr>
            <a:grpSpLocks/>
          </p:cNvGrpSpPr>
          <p:nvPr/>
        </p:nvGrpSpPr>
        <p:grpSpPr bwMode="auto">
          <a:xfrm>
            <a:off x="3025775" y="1371600"/>
            <a:ext cx="555625" cy="1000125"/>
            <a:chOff x="2532" y="1542"/>
            <a:chExt cx="184" cy="332"/>
          </a:xfrm>
        </p:grpSpPr>
        <p:sp>
          <p:nvSpPr>
            <p:cNvPr id="22597" name="AutoShape 41"/>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98" name="Line 42"/>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9" name="Line 43"/>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0" name="Line 44"/>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1" name="Line 45"/>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602" name="Line 46"/>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2551" name="Line 47"/>
          <p:cNvSpPr>
            <a:spLocks noChangeShapeType="1"/>
          </p:cNvSpPr>
          <p:nvPr/>
        </p:nvSpPr>
        <p:spPr bwMode="auto">
          <a:xfrm flipV="1">
            <a:off x="5181600" y="914400"/>
            <a:ext cx="0" cy="3270250"/>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52" name="Line 48"/>
          <p:cNvSpPr>
            <a:spLocks noChangeShapeType="1"/>
          </p:cNvSpPr>
          <p:nvPr/>
        </p:nvSpPr>
        <p:spPr bwMode="auto">
          <a:xfrm>
            <a:off x="5181600" y="4184650"/>
            <a:ext cx="3810000" cy="3175"/>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53" name="Line 49"/>
          <p:cNvSpPr>
            <a:spLocks noChangeShapeType="1"/>
          </p:cNvSpPr>
          <p:nvPr/>
        </p:nvSpPr>
        <p:spPr bwMode="auto">
          <a:xfrm flipV="1">
            <a:off x="5181600" y="2506663"/>
            <a:ext cx="2819400" cy="1677987"/>
          </a:xfrm>
          <a:prstGeom prst="line">
            <a:avLst/>
          </a:prstGeom>
          <a:noFill/>
          <a:ln w="19050">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554" name="Oval 50"/>
          <p:cNvSpPr>
            <a:spLocks noChangeAspect="1" noChangeArrowheads="1"/>
          </p:cNvSpPr>
          <p:nvPr/>
        </p:nvSpPr>
        <p:spPr bwMode="auto">
          <a:xfrm>
            <a:off x="6132513" y="2740025"/>
            <a:ext cx="173037"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5" name="Oval 51"/>
          <p:cNvSpPr>
            <a:spLocks noChangeAspect="1" noChangeArrowheads="1"/>
          </p:cNvSpPr>
          <p:nvPr/>
        </p:nvSpPr>
        <p:spPr bwMode="auto">
          <a:xfrm>
            <a:off x="6284913" y="2892425"/>
            <a:ext cx="173037"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6" name="Oval 52"/>
          <p:cNvSpPr>
            <a:spLocks noChangeAspect="1" noChangeArrowheads="1"/>
          </p:cNvSpPr>
          <p:nvPr/>
        </p:nvSpPr>
        <p:spPr bwMode="auto">
          <a:xfrm>
            <a:off x="5791200" y="27432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7" name="Oval 53"/>
          <p:cNvSpPr>
            <a:spLocks noChangeAspect="1" noChangeArrowheads="1"/>
          </p:cNvSpPr>
          <p:nvPr/>
        </p:nvSpPr>
        <p:spPr bwMode="auto">
          <a:xfrm>
            <a:off x="6096000" y="31242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8" name="Oval 54"/>
          <p:cNvSpPr>
            <a:spLocks noChangeAspect="1" noChangeArrowheads="1"/>
          </p:cNvSpPr>
          <p:nvPr/>
        </p:nvSpPr>
        <p:spPr bwMode="auto">
          <a:xfrm>
            <a:off x="5867400" y="30480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59" name="Oval 55"/>
          <p:cNvSpPr>
            <a:spLocks noChangeAspect="1" noChangeArrowheads="1"/>
          </p:cNvSpPr>
          <p:nvPr/>
        </p:nvSpPr>
        <p:spPr bwMode="auto">
          <a:xfrm>
            <a:off x="7162800" y="16764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0" name="Oval 56"/>
          <p:cNvSpPr>
            <a:spLocks noChangeAspect="1" noChangeArrowheads="1"/>
          </p:cNvSpPr>
          <p:nvPr/>
        </p:nvSpPr>
        <p:spPr bwMode="auto">
          <a:xfrm>
            <a:off x="7086600" y="22860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1" name="Oval 57"/>
          <p:cNvSpPr>
            <a:spLocks noChangeAspect="1" noChangeArrowheads="1"/>
          </p:cNvSpPr>
          <p:nvPr/>
        </p:nvSpPr>
        <p:spPr bwMode="auto">
          <a:xfrm>
            <a:off x="6858000" y="19812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2" name="Oval 58"/>
          <p:cNvSpPr>
            <a:spLocks noChangeAspect="1" noChangeArrowheads="1"/>
          </p:cNvSpPr>
          <p:nvPr/>
        </p:nvSpPr>
        <p:spPr bwMode="auto">
          <a:xfrm>
            <a:off x="7162800" y="1981200"/>
            <a:ext cx="173038" cy="158750"/>
          </a:xfrm>
          <a:prstGeom prst="ellipse">
            <a:avLst/>
          </a:prstGeom>
          <a:solidFill>
            <a:srgbClr val="008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3" name="Oval 59"/>
          <p:cNvSpPr>
            <a:spLocks noChangeAspect="1" noChangeArrowheads="1"/>
          </p:cNvSpPr>
          <p:nvPr/>
        </p:nvSpPr>
        <p:spPr bwMode="auto">
          <a:xfrm>
            <a:off x="6629400" y="27432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4" name="Oval 60"/>
          <p:cNvSpPr>
            <a:spLocks noChangeAspect="1" noChangeArrowheads="1"/>
          </p:cNvSpPr>
          <p:nvPr/>
        </p:nvSpPr>
        <p:spPr bwMode="auto">
          <a:xfrm>
            <a:off x="5943600" y="2438400"/>
            <a:ext cx="173038" cy="158750"/>
          </a:xfrm>
          <a:prstGeom prst="ellipse">
            <a:avLst/>
          </a:prstGeom>
          <a:solidFill>
            <a:srgbClr val="FF0000"/>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5" name="Oval 61"/>
          <p:cNvSpPr>
            <a:spLocks noChangeAspect="1" noChangeArrowheads="1"/>
          </p:cNvSpPr>
          <p:nvPr/>
        </p:nvSpPr>
        <p:spPr bwMode="auto">
          <a:xfrm>
            <a:off x="8001000" y="3657600"/>
            <a:ext cx="173038" cy="158750"/>
          </a:xfrm>
          <a:prstGeom prst="ellipse">
            <a:avLst/>
          </a:prstGeom>
          <a:solidFill>
            <a:srgbClr val="00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6" name="Oval 62"/>
          <p:cNvSpPr>
            <a:spLocks noChangeAspect="1" noChangeArrowheads="1"/>
          </p:cNvSpPr>
          <p:nvPr/>
        </p:nvSpPr>
        <p:spPr bwMode="auto">
          <a:xfrm>
            <a:off x="7848600" y="3429000"/>
            <a:ext cx="173038" cy="158750"/>
          </a:xfrm>
          <a:prstGeom prst="ellipse">
            <a:avLst/>
          </a:prstGeom>
          <a:solidFill>
            <a:srgbClr val="00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7" name="Oval 63"/>
          <p:cNvSpPr>
            <a:spLocks noChangeAspect="1" noChangeArrowheads="1"/>
          </p:cNvSpPr>
          <p:nvPr/>
        </p:nvSpPr>
        <p:spPr bwMode="auto">
          <a:xfrm>
            <a:off x="7620000" y="3657600"/>
            <a:ext cx="173038" cy="158750"/>
          </a:xfrm>
          <a:prstGeom prst="ellipse">
            <a:avLst/>
          </a:prstGeom>
          <a:solidFill>
            <a:srgbClr val="00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69" name="Line 65"/>
          <p:cNvSpPr>
            <a:spLocks noChangeShapeType="1"/>
          </p:cNvSpPr>
          <p:nvPr/>
        </p:nvSpPr>
        <p:spPr bwMode="auto">
          <a:xfrm>
            <a:off x="4800600" y="5638800"/>
            <a:ext cx="2057400" cy="0"/>
          </a:xfrm>
          <a:prstGeom prst="line">
            <a:avLst/>
          </a:prstGeom>
          <a:noFill/>
          <a:ln w="15240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70" name="Line 66"/>
          <p:cNvSpPr>
            <a:spLocks noChangeShapeType="1"/>
          </p:cNvSpPr>
          <p:nvPr/>
        </p:nvSpPr>
        <p:spPr bwMode="auto">
          <a:xfrm flipV="1">
            <a:off x="7162800" y="4419600"/>
            <a:ext cx="0" cy="1219200"/>
          </a:xfrm>
          <a:prstGeom prst="line">
            <a:avLst/>
          </a:prstGeom>
          <a:noFill/>
          <a:ln w="152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71" name="Text Box 67"/>
          <p:cNvSpPr txBox="1">
            <a:spLocks noChangeArrowheads="1"/>
          </p:cNvSpPr>
          <p:nvPr/>
        </p:nvSpPr>
        <p:spPr bwMode="auto">
          <a:xfrm>
            <a:off x="5791200" y="5337175"/>
            <a:ext cx="3291286" cy="830997"/>
          </a:xfrm>
          <a:prstGeom prst="rect">
            <a:avLst/>
          </a:prstGeom>
          <a:solidFill>
            <a:schemeClr val="bg1"/>
          </a:solidFill>
          <a:ln w="38100">
            <a:solidFill>
              <a:srgbClr val="FF9900"/>
            </a:solidFill>
            <a:miter lim="800000"/>
            <a:headEnd/>
            <a:tailEnd/>
          </a:ln>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a:t>Vector </a:t>
            </a:r>
            <a:r>
              <a:rPr lang="en-US" altLang="en-US" sz="2400" dirty="0" smtClean="0"/>
              <a:t>quantization</a:t>
            </a:r>
          </a:p>
          <a:p>
            <a:pPr eaLnBrk="1" hangingPunct="1"/>
            <a:r>
              <a:rPr lang="it-IT" altLang="en-US" sz="2400" dirty="0" smtClean="0"/>
              <a:t>= clustering (K-means)</a:t>
            </a:r>
            <a:endParaRPr lang="en-US" altLang="en-US" sz="2400" dirty="0"/>
          </a:p>
        </p:txBody>
      </p:sp>
      <p:grpSp>
        <p:nvGrpSpPr>
          <p:cNvPr id="22572" name="Group 68"/>
          <p:cNvGrpSpPr>
            <a:grpSpLocks/>
          </p:cNvGrpSpPr>
          <p:nvPr/>
        </p:nvGrpSpPr>
        <p:grpSpPr bwMode="auto">
          <a:xfrm>
            <a:off x="1654175" y="1362075"/>
            <a:ext cx="2578100" cy="1009650"/>
            <a:chOff x="1042" y="858"/>
            <a:chExt cx="1624" cy="636"/>
          </a:xfrm>
        </p:grpSpPr>
        <p:grpSp>
          <p:nvGrpSpPr>
            <p:cNvPr id="22575" name="Group 69"/>
            <p:cNvGrpSpPr>
              <a:grpSpLocks/>
            </p:cNvGrpSpPr>
            <p:nvPr/>
          </p:nvGrpSpPr>
          <p:grpSpPr bwMode="auto">
            <a:xfrm>
              <a:off x="1042" y="858"/>
              <a:ext cx="350" cy="630"/>
              <a:chOff x="2532" y="1542"/>
              <a:chExt cx="184" cy="332"/>
            </a:xfrm>
          </p:grpSpPr>
          <p:sp>
            <p:nvSpPr>
              <p:cNvPr id="22591" name="AutoShape 70"/>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92" name="Line 71"/>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3" name="Line 72"/>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4" name="Line 73"/>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5" name="Line 74"/>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6" name="Line 75"/>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76" name="Group 76"/>
            <p:cNvGrpSpPr>
              <a:grpSpLocks/>
            </p:cNvGrpSpPr>
            <p:nvPr/>
          </p:nvGrpSpPr>
          <p:grpSpPr bwMode="auto">
            <a:xfrm>
              <a:off x="1474" y="864"/>
              <a:ext cx="350" cy="630"/>
              <a:chOff x="2532" y="1542"/>
              <a:chExt cx="184" cy="332"/>
            </a:xfrm>
          </p:grpSpPr>
          <p:sp>
            <p:nvSpPr>
              <p:cNvPr id="22585" name="AutoShape 77"/>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86" name="Line 78"/>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7" name="Line 79"/>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8" name="Line 80"/>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9" name="Line 81"/>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90" name="Line 82"/>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22577" name="Group 83"/>
            <p:cNvGrpSpPr>
              <a:grpSpLocks/>
            </p:cNvGrpSpPr>
            <p:nvPr/>
          </p:nvGrpSpPr>
          <p:grpSpPr bwMode="auto">
            <a:xfrm>
              <a:off x="1906" y="864"/>
              <a:ext cx="350" cy="630"/>
              <a:chOff x="2532" y="1542"/>
              <a:chExt cx="184" cy="332"/>
            </a:xfrm>
          </p:grpSpPr>
          <p:sp>
            <p:nvSpPr>
              <p:cNvPr id="22579" name="AutoShape 84"/>
              <p:cNvSpPr>
                <a:spLocks noChangeArrowheads="1"/>
              </p:cNvSpPr>
              <p:nvPr/>
            </p:nvSpPr>
            <p:spPr bwMode="auto">
              <a:xfrm>
                <a:off x="2532" y="1542"/>
                <a:ext cx="184" cy="332"/>
              </a:xfrm>
              <a:prstGeom prst="bracketPair">
                <a:avLst>
                  <a:gd name="adj" fmla="val 16667"/>
                </a:avLst>
              </a:prstGeom>
              <a:noFill/>
              <a:ln w="19050">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2580" name="Line 85"/>
              <p:cNvSpPr>
                <a:spLocks noChangeAspect="1" noChangeShapeType="1"/>
              </p:cNvSpPr>
              <p:nvPr/>
            </p:nvSpPr>
            <p:spPr bwMode="auto">
              <a:xfrm>
                <a:off x="2567" y="1607"/>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1" name="Line 86"/>
              <p:cNvSpPr>
                <a:spLocks noChangeAspect="1" noChangeShapeType="1"/>
              </p:cNvSpPr>
              <p:nvPr/>
            </p:nvSpPr>
            <p:spPr bwMode="auto">
              <a:xfrm>
                <a:off x="2567" y="1655"/>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2" name="Line 87"/>
              <p:cNvSpPr>
                <a:spLocks noChangeAspect="1" noChangeShapeType="1"/>
              </p:cNvSpPr>
              <p:nvPr/>
            </p:nvSpPr>
            <p:spPr bwMode="auto">
              <a:xfrm>
                <a:off x="2568" y="17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3" name="Line 88"/>
              <p:cNvSpPr>
                <a:spLocks noChangeAspect="1" noChangeShapeType="1"/>
              </p:cNvSpPr>
              <p:nvPr/>
            </p:nvSpPr>
            <p:spPr bwMode="auto">
              <a:xfrm>
                <a:off x="2568" y="1751"/>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84" name="Line 89"/>
              <p:cNvSpPr>
                <a:spLocks noChangeAspect="1" noChangeShapeType="1"/>
              </p:cNvSpPr>
              <p:nvPr/>
            </p:nvSpPr>
            <p:spPr bwMode="auto">
              <a:xfrm>
                <a:off x="2567" y="1803"/>
                <a:ext cx="11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22578" name="Text Box 90"/>
            <p:cNvSpPr txBox="1">
              <a:spLocks noChangeArrowheads="1"/>
            </p:cNvSpPr>
            <p:nvPr/>
          </p:nvSpPr>
          <p:spPr bwMode="auto">
            <a:xfrm>
              <a:off x="2294" y="922"/>
              <a:ext cx="3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a:solidFill>
                    <a:srgbClr val="000099"/>
                  </a:solidFill>
                </a:rPr>
                <a:t>…</a:t>
              </a:r>
            </a:p>
          </p:txBody>
        </p:sp>
      </p:grpSp>
      <p:sp>
        <p:nvSpPr>
          <p:cNvPr id="22573" name="Line 91"/>
          <p:cNvSpPr>
            <a:spLocks noChangeShapeType="1"/>
          </p:cNvSpPr>
          <p:nvPr/>
        </p:nvSpPr>
        <p:spPr bwMode="auto">
          <a:xfrm>
            <a:off x="2286000" y="2514600"/>
            <a:ext cx="0" cy="990600"/>
          </a:xfrm>
          <a:prstGeom prst="line">
            <a:avLst/>
          </a:prstGeom>
          <a:noFill/>
          <a:ln w="152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74" name="Text Box 92"/>
          <p:cNvSpPr txBox="1">
            <a:spLocks noChangeArrowheads="1"/>
          </p:cNvSpPr>
          <p:nvPr/>
        </p:nvSpPr>
        <p:spPr bwMode="auto">
          <a:xfrm>
            <a:off x="6796088" y="6500813"/>
            <a:ext cx="22717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Josef Sivic</a:t>
            </a:r>
          </a:p>
        </p:txBody>
      </p:sp>
      <p:sp>
        <p:nvSpPr>
          <p:cNvPr id="94" name="Rectangle 47"/>
          <p:cNvSpPr txBox="1">
            <a:spLocks noChangeArrowheads="1"/>
          </p:cNvSpPr>
          <p:nvPr/>
        </p:nvSpPr>
        <p:spPr bwMode="auto">
          <a:xfrm>
            <a:off x="457200" y="274638"/>
            <a:ext cx="82296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rgbClr val="800000"/>
                </a:solidFill>
                <a:latin typeface="+mj-lt"/>
                <a:ea typeface="+mj-ea"/>
                <a:cs typeface="+mj-cs"/>
              </a:defRPr>
            </a:lvl1pPr>
            <a:lvl2pPr algn="ctr" rtl="0" eaLnBrk="0" fontAlgn="base" hangingPunct="0">
              <a:spcBef>
                <a:spcPct val="0"/>
              </a:spcBef>
              <a:spcAft>
                <a:spcPct val="0"/>
              </a:spcAft>
              <a:defRPr sz="4400">
                <a:solidFill>
                  <a:srgbClr val="800000"/>
                </a:solidFill>
                <a:latin typeface="Tahoma" pitchFamily="34" charset="0"/>
                <a:cs typeface="Arial" charset="0"/>
              </a:defRPr>
            </a:lvl2pPr>
            <a:lvl3pPr algn="ctr" rtl="0" eaLnBrk="0" fontAlgn="base" hangingPunct="0">
              <a:spcBef>
                <a:spcPct val="0"/>
              </a:spcBef>
              <a:spcAft>
                <a:spcPct val="0"/>
              </a:spcAft>
              <a:defRPr sz="4400">
                <a:solidFill>
                  <a:srgbClr val="800000"/>
                </a:solidFill>
                <a:latin typeface="Tahoma" pitchFamily="34" charset="0"/>
                <a:cs typeface="Arial" charset="0"/>
              </a:defRPr>
            </a:lvl3pPr>
            <a:lvl4pPr algn="ctr" rtl="0" eaLnBrk="0" fontAlgn="base" hangingPunct="0">
              <a:spcBef>
                <a:spcPct val="0"/>
              </a:spcBef>
              <a:spcAft>
                <a:spcPct val="0"/>
              </a:spcAft>
              <a:defRPr sz="4400">
                <a:solidFill>
                  <a:srgbClr val="800000"/>
                </a:solidFill>
                <a:latin typeface="Tahoma" pitchFamily="34" charset="0"/>
                <a:cs typeface="Arial" charset="0"/>
              </a:defRPr>
            </a:lvl4pPr>
            <a:lvl5pPr algn="ctr" rtl="0" eaLnBrk="0" fontAlgn="base" hangingPunct="0">
              <a:spcBef>
                <a:spcPct val="0"/>
              </a:spcBef>
              <a:spcAft>
                <a:spcPct val="0"/>
              </a:spcAft>
              <a:defRPr sz="4400">
                <a:solidFill>
                  <a:srgbClr val="800000"/>
                </a:solidFill>
                <a:latin typeface="Tahoma" pitchFamily="34" charset="0"/>
                <a:cs typeface="Arial" charset="0"/>
              </a:defRPr>
            </a:lvl5pPr>
            <a:lvl6pPr marL="457200" algn="ctr" rtl="0" fontAlgn="base">
              <a:spcBef>
                <a:spcPct val="0"/>
              </a:spcBef>
              <a:spcAft>
                <a:spcPct val="0"/>
              </a:spcAft>
              <a:defRPr sz="4400">
                <a:solidFill>
                  <a:srgbClr val="800000"/>
                </a:solidFill>
                <a:latin typeface="Tahoma" pitchFamily="34" charset="0"/>
                <a:cs typeface="Arial" charset="0"/>
              </a:defRPr>
            </a:lvl6pPr>
            <a:lvl7pPr marL="914400" algn="ctr" rtl="0" fontAlgn="base">
              <a:spcBef>
                <a:spcPct val="0"/>
              </a:spcBef>
              <a:spcAft>
                <a:spcPct val="0"/>
              </a:spcAft>
              <a:defRPr sz="4400">
                <a:solidFill>
                  <a:srgbClr val="800000"/>
                </a:solidFill>
                <a:latin typeface="Tahoma" pitchFamily="34" charset="0"/>
                <a:cs typeface="Arial" charset="0"/>
              </a:defRPr>
            </a:lvl7pPr>
            <a:lvl8pPr marL="1371600" algn="ctr" rtl="0" fontAlgn="base">
              <a:spcBef>
                <a:spcPct val="0"/>
              </a:spcBef>
              <a:spcAft>
                <a:spcPct val="0"/>
              </a:spcAft>
              <a:defRPr sz="4400">
                <a:solidFill>
                  <a:srgbClr val="800000"/>
                </a:solidFill>
                <a:latin typeface="Tahoma" pitchFamily="34" charset="0"/>
                <a:cs typeface="Arial" charset="0"/>
              </a:defRPr>
            </a:lvl8pPr>
            <a:lvl9pPr marL="1828800" algn="ctr" rtl="0" fontAlgn="base">
              <a:spcBef>
                <a:spcPct val="0"/>
              </a:spcBef>
              <a:spcAft>
                <a:spcPct val="0"/>
              </a:spcAft>
              <a:defRPr sz="4400">
                <a:solidFill>
                  <a:srgbClr val="800000"/>
                </a:solidFill>
                <a:latin typeface="Tahoma" pitchFamily="34" charset="0"/>
                <a:cs typeface="Arial" charset="0"/>
              </a:defRPr>
            </a:lvl9pPr>
          </a:lstStyle>
          <a:p>
            <a:pPr eaLnBrk="1" hangingPunct="1">
              <a:defRPr/>
            </a:pPr>
            <a:r>
              <a:rPr lang="en-US" sz="3400" b="1" kern="0" dirty="0" smtClean="0"/>
              <a:t>2. </a:t>
            </a:r>
            <a:r>
              <a:rPr lang="en-US" sz="3400" b="1" kern="0" dirty="0" err="1" smtClean="0"/>
              <a:t>Formazione</a:t>
            </a:r>
            <a:r>
              <a:rPr lang="en-US" sz="3400" b="1" kern="0" dirty="0" smtClean="0"/>
              <a:t> del </a:t>
            </a:r>
            <a:r>
              <a:rPr lang="en-US" sz="3400" b="1" kern="0" dirty="0" err="1" smtClean="0"/>
              <a:t>dizionario</a:t>
            </a:r>
            <a:r>
              <a:rPr lang="en-US" sz="3400" b="1" kern="0" dirty="0" smtClean="0"/>
              <a:t> di </a:t>
            </a:r>
            <a:r>
              <a:rPr lang="en-US" sz="3400" b="1" kern="0" dirty="0" err="1" smtClean="0"/>
              <a:t>codewords</a:t>
            </a:r>
            <a:endParaRPr lang="en-US" sz="3400" b="1" kern="0" dirty="0" smtClean="0"/>
          </a:p>
        </p:txBody>
      </p:sp>
      <p:sp>
        <p:nvSpPr>
          <p:cNvPr id="3" name="Rectangle 2"/>
          <p:cNvSpPr/>
          <p:nvPr/>
        </p:nvSpPr>
        <p:spPr>
          <a:xfrm>
            <a:off x="6425293" y="914400"/>
            <a:ext cx="1782860" cy="523220"/>
          </a:xfrm>
          <a:prstGeom prst="rect">
            <a:avLst/>
          </a:prstGeom>
        </p:spPr>
        <p:txBody>
          <a:bodyPr wrap="none">
            <a:spAutoFit/>
          </a:bodyPr>
          <a:lstStyle/>
          <a:p>
            <a:pPr eaLnBrk="1" hangingPunct="1"/>
            <a:r>
              <a:rPr lang="it-IT" altLang="en-US" sz="2800" dirty="0" smtClean="0"/>
              <a:t>N clusters</a:t>
            </a:r>
            <a:endParaRPr lang="en-US" altLang="en-US" sz="2800" dirty="0"/>
          </a:p>
        </p:txBody>
      </p:sp>
      <p:sp>
        <p:nvSpPr>
          <p:cNvPr id="96" name="Left Brace 95"/>
          <p:cNvSpPr/>
          <p:nvPr/>
        </p:nvSpPr>
        <p:spPr>
          <a:xfrm rot="5400000">
            <a:off x="2106045" y="-133916"/>
            <a:ext cx="342450" cy="26495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7" name="Rectangle 96"/>
          <p:cNvSpPr/>
          <p:nvPr/>
        </p:nvSpPr>
        <p:spPr>
          <a:xfrm>
            <a:off x="2055586" y="548680"/>
            <a:ext cx="500458" cy="584775"/>
          </a:xfrm>
          <a:prstGeom prst="rect">
            <a:avLst/>
          </a:prstGeom>
        </p:spPr>
        <p:txBody>
          <a:bodyPr wrap="none">
            <a:spAutoFit/>
          </a:bodyPr>
          <a:lstStyle/>
          <a:p>
            <a:r>
              <a:rPr lang="it-IT" altLang="en-US" sz="3200" i="1" kern="0" dirty="0" smtClean="0">
                <a:solidFill>
                  <a:srgbClr val="000000"/>
                </a:solidFill>
                <a:latin typeface="Tahoma"/>
                <a:cs typeface="Arial"/>
              </a:rPr>
              <a:t>M</a:t>
            </a:r>
            <a:endParaRPr lang="en-US" sz="3200" i="1" dirty="0"/>
          </a:p>
        </p:txBody>
      </p:sp>
      <p:sp>
        <p:nvSpPr>
          <p:cNvPr id="98" name="Left Brace 97"/>
          <p:cNvSpPr/>
          <p:nvPr/>
        </p:nvSpPr>
        <p:spPr>
          <a:xfrm>
            <a:off x="611561" y="1362075"/>
            <a:ext cx="236704" cy="100012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Rectangle 98"/>
          <p:cNvSpPr/>
          <p:nvPr/>
        </p:nvSpPr>
        <p:spPr>
          <a:xfrm>
            <a:off x="123186" y="1573068"/>
            <a:ext cx="332142" cy="584775"/>
          </a:xfrm>
          <a:prstGeom prst="rect">
            <a:avLst/>
          </a:prstGeom>
        </p:spPr>
        <p:txBody>
          <a:bodyPr wrap="none">
            <a:spAutoFit/>
          </a:bodyPr>
          <a:lstStyle/>
          <a:p>
            <a:r>
              <a:rPr lang="it-IT" altLang="en-US" sz="3200" i="1" kern="0" dirty="0" smtClean="0">
                <a:solidFill>
                  <a:srgbClr val="000000"/>
                </a:solidFill>
                <a:latin typeface="Tahoma"/>
                <a:cs typeface="Arial"/>
              </a:rPr>
              <a:t>r</a:t>
            </a:r>
            <a:endParaRPr lang="en-US" sz="3200" i="1" dirty="0"/>
          </a:p>
        </p:txBody>
      </p:sp>
    </p:spTree>
    <p:extLst>
      <p:ext uri="{BB962C8B-B14F-4D97-AF65-F5344CB8AC3E}">
        <p14:creationId xmlns:p14="http://schemas.microsoft.com/office/powerpoint/2010/main" val="30091616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lgn="ctr">
              <a:defRPr/>
            </a:pPr>
            <a:r>
              <a:rPr lang="en-US" sz="3400" b="1" dirty="0">
                <a:solidFill>
                  <a:srgbClr val="800000"/>
                </a:solidFill>
                <a:effectLst>
                  <a:outerShdw blurRad="38100" dist="38100" dir="2700000" algn="tl">
                    <a:srgbClr val="FFFFFF"/>
                  </a:outerShdw>
                </a:effectLst>
                <a:latin typeface="+mj-lt"/>
              </a:rPr>
              <a:t>2. </a:t>
            </a:r>
            <a:r>
              <a:rPr lang="en-US" sz="3400" b="1" kern="0" dirty="0" err="1">
                <a:solidFill>
                  <a:srgbClr val="800000"/>
                </a:solidFill>
                <a:latin typeface="+mj-lt"/>
              </a:rPr>
              <a:t>Formazione</a:t>
            </a:r>
            <a:r>
              <a:rPr lang="en-US" sz="3400" b="1" kern="0" dirty="0">
                <a:solidFill>
                  <a:srgbClr val="800000"/>
                </a:solidFill>
                <a:latin typeface="+mj-lt"/>
              </a:rPr>
              <a:t> del </a:t>
            </a:r>
            <a:r>
              <a:rPr lang="en-US" sz="3400" b="1" kern="0" dirty="0" err="1">
                <a:solidFill>
                  <a:srgbClr val="800000"/>
                </a:solidFill>
                <a:latin typeface="+mj-lt"/>
              </a:rPr>
              <a:t>dizionario</a:t>
            </a:r>
            <a:r>
              <a:rPr lang="en-US" sz="3400" b="1" kern="0" dirty="0">
                <a:solidFill>
                  <a:srgbClr val="800000"/>
                </a:solidFill>
                <a:latin typeface="+mj-lt"/>
              </a:rPr>
              <a:t> di </a:t>
            </a:r>
            <a:r>
              <a:rPr lang="en-US" sz="3400" b="1" kern="0" dirty="0" err="1">
                <a:solidFill>
                  <a:srgbClr val="800000"/>
                </a:solidFill>
                <a:latin typeface="+mj-lt"/>
              </a:rPr>
              <a:t>codewords</a:t>
            </a:r>
            <a:endParaRPr lang="en-US" sz="3400" b="1" dirty="0">
              <a:solidFill>
                <a:srgbClr val="800000"/>
              </a:solidFill>
              <a:effectLst>
                <a:outerShdw blurRad="38100" dist="38100" dir="2700000" algn="tl">
                  <a:srgbClr val="FFFFFF"/>
                </a:outerShdw>
              </a:effectLst>
              <a:latin typeface="+mj-lt"/>
            </a:endParaRPr>
          </a:p>
        </p:txBody>
      </p:sp>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41400"/>
            <a:ext cx="4919884" cy="464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4"/>
          <p:cNvSpPr txBox="1">
            <a:spLocks noChangeArrowheads="1"/>
          </p:cNvSpPr>
          <p:nvPr/>
        </p:nvSpPr>
        <p:spPr bwMode="auto">
          <a:xfrm>
            <a:off x="7246938" y="6534150"/>
            <a:ext cx="1820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Fei-Fei et al. 2005</a:t>
            </a:r>
          </a:p>
        </p:txBody>
      </p:sp>
      <p:sp>
        <p:nvSpPr>
          <p:cNvPr id="5" name="Rectangle 4"/>
          <p:cNvSpPr/>
          <p:nvPr/>
        </p:nvSpPr>
        <p:spPr>
          <a:xfrm>
            <a:off x="5634273" y="1268760"/>
            <a:ext cx="3225329" cy="4832092"/>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Ognuna di queste caselle mi rappresenta, </a:t>
            </a:r>
            <a:r>
              <a:rPr lang="it-IT" altLang="en-US" sz="2800" i="1" kern="0" dirty="0" smtClean="0">
                <a:solidFill>
                  <a:srgbClr val="000000"/>
                </a:solidFill>
                <a:latin typeface="Tahoma"/>
                <a:cs typeface="Arial"/>
              </a:rPr>
              <a:t>visualmente </a:t>
            </a:r>
            <a:r>
              <a:rPr lang="it-IT" altLang="en-US" sz="2800" kern="0" dirty="0" smtClean="0">
                <a:solidFill>
                  <a:srgbClr val="000000"/>
                </a:solidFill>
                <a:latin typeface="Tahoma"/>
                <a:cs typeface="Arial"/>
              </a:rPr>
              <a:t>(ossia sull’immagine), la media delle immagini appartenenti a ciascuna delle N codewords</a:t>
            </a:r>
            <a:endParaRPr lang="it-IT" altLang="en-US" sz="2800" i="1" kern="0" dirty="0" smtClean="0">
              <a:solidFill>
                <a:srgbClr val="000000"/>
              </a:solidFill>
              <a:latin typeface="Tahoma"/>
              <a:cs typeface="Arial"/>
            </a:endParaRPr>
          </a:p>
        </p:txBody>
      </p:sp>
    </p:spTree>
    <p:extLst>
      <p:ext uri="{BB962C8B-B14F-4D97-AF65-F5344CB8AC3E}">
        <p14:creationId xmlns:p14="http://schemas.microsoft.com/office/powerpoint/2010/main" val="6577221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ChangeArrowheads="1"/>
          </p:cNvSpPr>
          <p:nvPr/>
        </p:nvSpPr>
        <p:spPr bwMode="auto">
          <a:xfrm>
            <a:off x="4648200" y="1295400"/>
            <a:ext cx="4495800" cy="4724400"/>
          </a:xfrm>
          <a:prstGeom prst="rect">
            <a:avLst/>
          </a:prstGeom>
          <a:solidFill>
            <a:srgbClr val="F6B69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030" name="Rectangle 3"/>
          <p:cNvSpPr>
            <a:spLocks noChangeArrowheads="1"/>
          </p:cNvSpPr>
          <p:nvPr/>
        </p:nvSpPr>
        <p:spPr bwMode="auto">
          <a:xfrm>
            <a:off x="0" y="1295400"/>
            <a:ext cx="4495800" cy="4724400"/>
          </a:xfrm>
          <a:prstGeom prst="rect">
            <a:avLst/>
          </a:prstGeom>
          <a:solidFill>
            <a:srgbClr val="B3B3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aphicFrame>
        <p:nvGraphicFramePr>
          <p:cNvPr id="1026" name="Object 4"/>
          <p:cNvGraphicFramePr>
            <a:graphicFrameLocks noChangeAspect="1"/>
          </p:cNvGraphicFramePr>
          <p:nvPr/>
        </p:nvGraphicFramePr>
        <p:xfrm>
          <a:off x="4800600" y="1524000"/>
          <a:ext cx="4114800" cy="4057650"/>
        </p:xfrm>
        <a:graphic>
          <a:graphicData uri="http://schemas.openxmlformats.org/presentationml/2006/ole">
            <mc:AlternateContent xmlns:mc="http://schemas.openxmlformats.org/markup-compatibility/2006">
              <mc:Choice xmlns:v="urn:schemas-microsoft-com:vml" Requires="v">
                <p:oleObj spid="_x0000_s206892" name="Image" r:id="rId3" imgW="4800000" imgH="3415873" progId="Photoshop.Image.6">
                  <p:embed/>
                </p:oleObj>
              </mc:Choice>
              <mc:Fallback>
                <p:oleObj name="Image" r:id="rId3" imgW="4800000" imgH="3415873" progId="Photoshop.Image.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7777" r="18889"/>
                      <a:stretch>
                        <a:fillRect/>
                      </a:stretch>
                    </p:blipFill>
                    <p:spPr bwMode="auto">
                      <a:xfrm>
                        <a:off x="4800600" y="1524000"/>
                        <a:ext cx="4114800"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5"/>
          <p:cNvGraphicFramePr>
            <a:graphicFrameLocks noChangeAspect="1"/>
          </p:cNvGraphicFramePr>
          <p:nvPr/>
        </p:nvGraphicFramePr>
        <p:xfrm>
          <a:off x="180975" y="1524000"/>
          <a:ext cx="4086225" cy="4202113"/>
        </p:xfrm>
        <a:graphic>
          <a:graphicData uri="http://schemas.openxmlformats.org/presentationml/2006/ole">
            <mc:AlternateContent xmlns:mc="http://schemas.openxmlformats.org/markup-compatibility/2006">
              <mc:Choice xmlns:v="urn:schemas-microsoft-com:vml" Requires="v">
                <p:oleObj spid="_x0000_s206893" name="Image" r:id="rId5" imgW="4888889" imgH="3530159" progId="Photoshop.Image.6">
                  <p:embed/>
                </p:oleObj>
              </mc:Choice>
              <mc:Fallback>
                <p:oleObj name="Image" r:id="rId5" imgW="4888889" imgH="3530159" progId="Photoshop.Image.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l="10715" r="20238"/>
                      <a:stretch>
                        <a:fillRect/>
                      </a:stretch>
                    </p:blipFill>
                    <p:spPr bwMode="auto">
                      <a:xfrm>
                        <a:off x="180975" y="1524000"/>
                        <a:ext cx="4086225" cy="420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4294" name="Rectangle 6"/>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lgn="ctr">
              <a:defRPr/>
            </a:pPr>
            <a:r>
              <a:rPr lang="en-US" sz="3400" b="1" dirty="0" err="1" smtClean="0">
                <a:solidFill>
                  <a:srgbClr val="800000"/>
                </a:solidFill>
                <a:effectLst>
                  <a:outerShdw blurRad="38100" dist="38100" dir="2700000" algn="tl">
                    <a:srgbClr val="FFFFFF"/>
                  </a:outerShdw>
                </a:effectLst>
                <a:latin typeface="+mj-lt"/>
              </a:rPr>
              <a:t>Esempi</a:t>
            </a:r>
            <a:r>
              <a:rPr lang="en-US" sz="3400" b="1" dirty="0" smtClean="0">
                <a:solidFill>
                  <a:srgbClr val="800000"/>
                </a:solidFill>
                <a:effectLst>
                  <a:outerShdw blurRad="38100" dist="38100" dir="2700000" algn="tl">
                    <a:srgbClr val="FFFFFF"/>
                  </a:outerShdw>
                </a:effectLst>
                <a:latin typeface="+mj-lt"/>
              </a:rPr>
              <a:t> di patch </a:t>
            </a:r>
            <a:r>
              <a:rPr lang="en-US" sz="3400" b="1" dirty="0" err="1" smtClean="0">
                <a:solidFill>
                  <a:srgbClr val="800000"/>
                </a:solidFill>
                <a:effectLst>
                  <a:outerShdw blurRad="38100" dist="38100" dir="2700000" algn="tl">
                    <a:srgbClr val="FFFFFF"/>
                  </a:outerShdw>
                </a:effectLst>
                <a:latin typeface="+mj-lt"/>
              </a:rPr>
              <a:t>assegnate</a:t>
            </a:r>
            <a:r>
              <a:rPr lang="en-US" sz="3400" b="1" dirty="0" smtClean="0">
                <a:solidFill>
                  <a:srgbClr val="800000"/>
                </a:solidFill>
                <a:effectLst>
                  <a:outerShdw blurRad="38100" dist="38100" dir="2700000" algn="tl">
                    <a:srgbClr val="FFFFFF"/>
                  </a:outerShdw>
                </a:effectLst>
                <a:latin typeface="+mj-lt"/>
              </a:rPr>
              <a:t> </a:t>
            </a:r>
            <a:r>
              <a:rPr lang="en-US" sz="3400" b="1" dirty="0" err="1" smtClean="0">
                <a:solidFill>
                  <a:srgbClr val="800000"/>
                </a:solidFill>
                <a:effectLst>
                  <a:outerShdw blurRad="38100" dist="38100" dir="2700000" algn="tl">
                    <a:srgbClr val="FFFFFF"/>
                  </a:outerShdw>
                </a:effectLst>
                <a:latin typeface="+mj-lt"/>
              </a:rPr>
              <a:t>alla</a:t>
            </a:r>
            <a:r>
              <a:rPr lang="en-US" sz="3400" b="1" dirty="0" smtClean="0">
                <a:solidFill>
                  <a:srgbClr val="800000"/>
                </a:solidFill>
                <a:effectLst>
                  <a:outerShdw blurRad="38100" dist="38100" dir="2700000" algn="tl">
                    <a:srgbClr val="FFFFFF"/>
                  </a:outerShdw>
                </a:effectLst>
                <a:latin typeface="+mj-lt"/>
              </a:rPr>
              <a:t> </a:t>
            </a:r>
            <a:r>
              <a:rPr lang="en-US" sz="3400" b="1" dirty="0" err="1" smtClean="0">
                <a:solidFill>
                  <a:srgbClr val="800000"/>
                </a:solidFill>
                <a:effectLst>
                  <a:outerShdw blurRad="38100" dist="38100" dir="2700000" algn="tl">
                    <a:srgbClr val="FFFFFF"/>
                  </a:outerShdw>
                </a:effectLst>
                <a:latin typeface="+mj-lt"/>
              </a:rPr>
              <a:t>stessa</a:t>
            </a:r>
            <a:r>
              <a:rPr lang="en-US" sz="3400" b="1" dirty="0" smtClean="0">
                <a:solidFill>
                  <a:srgbClr val="800000"/>
                </a:solidFill>
                <a:effectLst>
                  <a:outerShdw blurRad="38100" dist="38100" dir="2700000" algn="tl">
                    <a:srgbClr val="FFFFFF"/>
                  </a:outerShdw>
                </a:effectLst>
                <a:latin typeface="+mj-lt"/>
              </a:rPr>
              <a:t> </a:t>
            </a:r>
            <a:r>
              <a:rPr lang="en-US" sz="3400" b="1" dirty="0" err="1" smtClean="0">
                <a:solidFill>
                  <a:srgbClr val="800000"/>
                </a:solidFill>
                <a:effectLst>
                  <a:outerShdw blurRad="38100" dist="38100" dir="2700000" algn="tl">
                    <a:srgbClr val="FFFFFF"/>
                  </a:outerShdw>
                </a:effectLst>
                <a:latin typeface="+mj-lt"/>
              </a:rPr>
              <a:t>codeword</a:t>
            </a:r>
            <a:endParaRPr lang="en-US" sz="3400" b="1" dirty="0">
              <a:solidFill>
                <a:srgbClr val="800000"/>
              </a:solidFill>
              <a:effectLst>
                <a:outerShdw blurRad="38100" dist="38100" dir="2700000" algn="tl">
                  <a:srgbClr val="FFFFFF"/>
                </a:outerShdw>
              </a:effectLst>
              <a:latin typeface="+mj-lt"/>
            </a:endParaRPr>
          </a:p>
        </p:txBody>
      </p:sp>
      <p:sp>
        <p:nvSpPr>
          <p:cNvPr id="1032" name="Text Box 7"/>
          <p:cNvSpPr txBox="1">
            <a:spLocks noChangeArrowheads="1"/>
          </p:cNvSpPr>
          <p:nvPr/>
        </p:nvSpPr>
        <p:spPr bwMode="auto">
          <a:xfrm>
            <a:off x="7450138" y="6534150"/>
            <a:ext cx="16176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Sivic et al. 2005</a:t>
            </a:r>
          </a:p>
        </p:txBody>
      </p:sp>
    </p:spTree>
    <p:extLst>
      <p:ext uri="{BB962C8B-B14F-4D97-AF65-F5344CB8AC3E}">
        <p14:creationId xmlns:p14="http://schemas.microsoft.com/office/powerpoint/2010/main" val="23898216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tmp"/>
          <p:cNvPicPr>
            <a:picLocks noChangeAspect="1" noChangeArrowheads="1"/>
          </p:cNvPicPr>
          <p:nvPr/>
        </p:nvPicPr>
        <p:blipFill>
          <a:blip r:embed="rId2">
            <a:grayscl/>
            <a:extLst>
              <a:ext uri="{28A0092B-C50C-407E-A947-70E740481C1C}">
                <a14:useLocalDpi xmlns:a14="http://schemas.microsoft.com/office/drawing/2010/main" val="0"/>
              </a:ext>
            </a:extLst>
          </a:blip>
          <a:srcRect l="2948" t="17174" r="66127" b="47049"/>
          <a:stretch>
            <a:fillRect/>
          </a:stretch>
        </p:blipFill>
        <p:spPr bwMode="auto">
          <a:xfrm>
            <a:off x="6986883" y="2346042"/>
            <a:ext cx="1932289" cy="144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5315" name="Rectangle 3"/>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defRPr/>
            </a:pPr>
            <a:r>
              <a:rPr lang="en-US" sz="3400" b="1" dirty="0">
                <a:solidFill>
                  <a:srgbClr val="800000"/>
                </a:solidFill>
                <a:effectLst>
                  <a:outerShdw blurRad="38100" dist="38100" dir="2700000" algn="tl">
                    <a:srgbClr val="FFFFFF"/>
                  </a:outerShdw>
                </a:effectLst>
              </a:rPr>
              <a:t>3. </a:t>
            </a:r>
            <a:r>
              <a:rPr lang="en-US" sz="3400" b="1" dirty="0" err="1" smtClean="0">
                <a:solidFill>
                  <a:srgbClr val="800000"/>
                </a:solidFill>
                <a:effectLst>
                  <a:outerShdw blurRad="38100" dist="38100" dir="2700000" algn="tl">
                    <a:srgbClr val="FFFFFF"/>
                  </a:outerShdw>
                </a:effectLst>
              </a:rPr>
              <a:t>Rappresentazione</a:t>
            </a:r>
            <a:r>
              <a:rPr lang="en-US" sz="3400" b="1" dirty="0" smtClean="0">
                <a:solidFill>
                  <a:srgbClr val="800000"/>
                </a:solidFill>
                <a:effectLst>
                  <a:outerShdw blurRad="38100" dist="38100" dir="2700000" algn="tl">
                    <a:srgbClr val="FFFFFF"/>
                  </a:outerShdw>
                </a:effectLst>
              </a:rPr>
              <a:t> </a:t>
            </a:r>
            <a:r>
              <a:rPr lang="en-US" sz="3400" b="1" dirty="0" err="1" smtClean="0">
                <a:solidFill>
                  <a:srgbClr val="800000"/>
                </a:solidFill>
                <a:effectLst>
                  <a:outerShdw blurRad="38100" dist="38100" dir="2700000" algn="tl">
                    <a:srgbClr val="FFFFFF"/>
                  </a:outerShdw>
                </a:effectLst>
              </a:rPr>
              <a:t>dell’immagine</a:t>
            </a:r>
            <a:endParaRPr lang="en-US" sz="3400" b="1" dirty="0">
              <a:solidFill>
                <a:srgbClr val="800000"/>
              </a:solidFill>
              <a:effectLst>
                <a:outerShdw blurRad="38100" dist="38100" dir="2700000" algn="tl">
                  <a:srgbClr val="FFFFFF"/>
                </a:outerShdw>
              </a:effectLst>
            </a:endParaRPr>
          </a:p>
        </p:txBody>
      </p:sp>
      <p:grpSp>
        <p:nvGrpSpPr>
          <p:cNvPr id="24580" name="Group 4"/>
          <p:cNvGrpSpPr>
            <a:grpSpLocks/>
          </p:cNvGrpSpPr>
          <p:nvPr/>
        </p:nvGrpSpPr>
        <p:grpSpPr bwMode="auto">
          <a:xfrm>
            <a:off x="1317625" y="5111750"/>
            <a:ext cx="6835775" cy="755650"/>
            <a:chOff x="2256" y="2544"/>
            <a:chExt cx="3202" cy="354"/>
          </a:xfrm>
        </p:grpSpPr>
        <p:pic>
          <p:nvPicPr>
            <p:cNvPr id="24596" name="Picture 5"/>
            <p:cNvPicPr>
              <a:picLocks noChangeAspect="1" noChangeArrowheads="1"/>
            </p:cNvPicPr>
            <p:nvPr/>
          </p:nvPicPr>
          <p:blipFill>
            <a:blip r:embed="rId3">
              <a:extLst>
                <a:ext uri="{28A0092B-C50C-407E-A947-70E740481C1C}">
                  <a14:useLocalDpi xmlns:a14="http://schemas.microsoft.com/office/drawing/2010/main" val="0"/>
                </a:ext>
              </a:extLst>
            </a:blip>
            <a:srcRect t="46179" r="21556" b="47224"/>
            <a:stretch>
              <a:fillRect/>
            </a:stretch>
          </p:blipFill>
          <p:spPr bwMode="auto">
            <a:xfrm>
              <a:off x="2256" y="2688"/>
              <a:ext cx="2640"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7" name="Text Box 6"/>
            <p:cNvSpPr txBox="1">
              <a:spLocks noChangeArrowheads="1"/>
            </p:cNvSpPr>
            <p:nvPr/>
          </p:nvSpPr>
          <p:spPr bwMode="auto">
            <a:xfrm>
              <a:off x="4944" y="2544"/>
              <a:ext cx="51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b="1"/>
                <a:t>…..</a:t>
              </a:r>
            </a:p>
          </p:txBody>
        </p:sp>
      </p:grpSp>
      <p:sp>
        <p:nvSpPr>
          <p:cNvPr id="24581" name="Line 7"/>
          <p:cNvSpPr>
            <a:spLocks noChangeShapeType="1"/>
          </p:cNvSpPr>
          <p:nvPr/>
        </p:nvSpPr>
        <p:spPr bwMode="auto">
          <a:xfrm>
            <a:off x="1066800" y="5105400"/>
            <a:ext cx="7239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2" name="Line 8"/>
          <p:cNvSpPr>
            <a:spLocks noChangeShapeType="1"/>
          </p:cNvSpPr>
          <p:nvPr/>
        </p:nvSpPr>
        <p:spPr bwMode="auto">
          <a:xfrm flipV="1">
            <a:off x="1066800" y="2286000"/>
            <a:ext cx="0" cy="2819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3" name="Rectangle 9"/>
          <p:cNvSpPr>
            <a:spLocks noChangeArrowheads="1"/>
          </p:cNvSpPr>
          <p:nvPr/>
        </p:nvSpPr>
        <p:spPr bwMode="auto">
          <a:xfrm>
            <a:off x="1447800" y="4495800"/>
            <a:ext cx="228600" cy="609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4" name="Rectangle 10"/>
          <p:cNvSpPr>
            <a:spLocks noChangeArrowheads="1"/>
          </p:cNvSpPr>
          <p:nvPr/>
        </p:nvSpPr>
        <p:spPr bwMode="auto">
          <a:xfrm>
            <a:off x="19050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5" name="Rectangle 11"/>
          <p:cNvSpPr>
            <a:spLocks noChangeArrowheads="1"/>
          </p:cNvSpPr>
          <p:nvPr/>
        </p:nvSpPr>
        <p:spPr bwMode="auto">
          <a:xfrm>
            <a:off x="2438400" y="3657600"/>
            <a:ext cx="228600" cy="1447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6" name="Rectangle 12"/>
          <p:cNvSpPr>
            <a:spLocks noChangeArrowheads="1"/>
          </p:cNvSpPr>
          <p:nvPr/>
        </p:nvSpPr>
        <p:spPr bwMode="auto">
          <a:xfrm>
            <a:off x="2971800" y="4800600"/>
            <a:ext cx="228600" cy="304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7" name="Rectangle 13"/>
          <p:cNvSpPr>
            <a:spLocks noChangeArrowheads="1"/>
          </p:cNvSpPr>
          <p:nvPr/>
        </p:nvSpPr>
        <p:spPr bwMode="auto">
          <a:xfrm>
            <a:off x="3505200" y="2819400"/>
            <a:ext cx="228600" cy="2286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8" name="Rectangle 14"/>
          <p:cNvSpPr>
            <a:spLocks noChangeArrowheads="1"/>
          </p:cNvSpPr>
          <p:nvPr/>
        </p:nvSpPr>
        <p:spPr bwMode="auto">
          <a:xfrm>
            <a:off x="4038600" y="3962400"/>
            <a:ext cx="228600" cy="1143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9" name="Rectangle 15"/>
          <p:cNvSpPr>
            <a:spLocks noChangeArrowheads="1"/>
          </p:cNvSpPr>
          <p:nvPr/>
        </p:nvSpPr>
        <p:spPr bwMode="auto">
          <a:xfrm>
            <a:off x="4572000" y="3505200"/>
            <a:ext cx="228600" cy="1600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0" name="Rectangle 16"/>
          <p:cNvSpPr>
            <a:spLocks noChangeArrowheads="1"/>
          </p:cNvSpPr>
          <p:nvPr/>
        </p:nvSpPr>
        <p:spPr bwMode="auto">
          <a:xfrm>
            <a:off x="5029200" y="4267200"/>
            <a:ext cx="228600" cy="838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1" name="Rectangle 17"/>
          <p:cNvSpPr>
            <a:spLocks noChangeArrowheads="1"/>
          </p:cNvSpPr>
          <p:nvPr/>
        </p:nvSpPr>
        <p:spPr bwMode="auto">
          <a:xfrm>
            <a:off x="55626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2" name="Rectangle 18"/>
          <p:cNvSpPr>
            <a:spLocks noChangeArrowheads="1"/>
          </p:cNvSpPr>
          <p:nvPr/>
        </p:nvSpPr>
        <p:spPr bwMode="auto">
          <a:xfrm>
            <a:off x="6096000" y="4648200"/>
            <a:ext cx="228600" cy="457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3" name="Rectangle 19"/>
          <p:cNvSpPr>
            <a:spLocks noChangeArrowheads="1"/>
          </p:cNvSpPr>
          <p:nvPr/>
        </p:nvSpPr>
        <p:spPr bwMode="auto">
          <a:xfrm>
            <a:off x="6553200" y="3810000"/>
            <a:ext cx="228600" cy="12954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4" name="Text Box 20"/>
          <p:cNvSpPr txBox="1">
            <a:spLocks noChangeArrowheads="1"/>
          </p:cNvSpPr>
          <p:nvPr/>
        </p:nvSpPr>
        <p:spPr bwMode="auto">
          <a:xfrm rot="-5400000">
            <a:off x="-6563" y="3649633"/>
            <a:ext cx="13244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000" dirty="0" err="1" smtClean="0"/>
              <a:t>frequenza</a:t>
            </a:r>
            <a:endParaRPr lang="en-US" altLang="en-US" sz="2000" dirty="0"/>
          </a:p>
        </p:txBody>
      </p:sp>
      <p:sp>
        <p:nvSpPr>
          <p:cNvPr id="24595" name="Text Box 21"/>
          <p:cNvSpPr txBox="1">
            <a:spLocks noChangeArrowheads="1"/>
          </p:cNvSpPr>
          <p:nvPr/>
        </p:nvSpPr>
        <p:spPr bwMode="auto">
          <a:xfrm>
            <a:off x="3657600" y="5943600"/>
            <a:ext cx="19656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smtClean="0"/>
              <a:t>N </a:t>
            </a:r>
            <a:r>
              <a:rPr lang="en-US" altLang="en-US" sz="2400" dirty="0" err="1" smtClean="0"/>
              <a:t>codewords</a:t>
            </a:r>
            <a:endParaRPr lang="en-US" altLang="en-US" sz="2400" dirty="0"/>
          </a:p>
        </p:txBody>
      </p:sp>
      <p:sp>
        <p:nvSpPr>
          <p:cNvPr id="22" name="Rectangle 21"/>
          <p:cNvSpPr/>
          <p:nvPr/>
        </p:nvSpPr>
        <p:spPr>
          <a:xfrm>
            <a:off x="323527" y="975788"/>
            <a:ext cx="6732561" cy="1384995"/>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Per ogni immagine ho un istogramma che mi conta quante istanze di ogni N parole visuale ho trovato nell’immagine</a:t>
            </a:r>
            <a:endParaRPr lang="it-IT" altLang="en-US" sz="2800" i="1" kern="0" dirty="0" smtClean="0">
              <a:solidFill>
                <a:srgbClr val="000000"/>
              </a:solidFill>
              <a:latin typeface="Tahoma"/>
              <a:cs typeface="Arial"/>
            </a:endParaRPr>
          </a:p>
        </p:txBody>
      </p:sp>
    </p:spTree>
    <p:extLst>
      <p:ext uri="{BB962C8B-B14F-4D97-AF65-F5344CB8AC3E}">
        <p14:creationId xmlns:p14="http://schemas.microsoft.com/office/powerpoint/2010/main" val="35068821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13317" name="Group 8"/>
          <p:cNvGrpSpPr>
            <a:grpSpLocks/>
          </p:cNvGrpSpPr>
          <p:nvPr/>
        </p:nvGrpSpPr>
        <p:grpSpPr bwMode="auto">
          <a:xfrm>
            <a:off x="381000" y="0"/>
            <a:ext cx="4329113" cy="1447800"/>
            <a:chOff x="240" y="0"/>
            <a:chExt cx="2727" cy="912"/>
          </a:xfrm>
        </p:grpSpPr>
        <p:grpSp>
          <p:nvGrpSpPr>
            <p:cNvPr id="13370" name="Group 9"/>
            <p:cNvGrpSpPr>
              <a:grpSpLocks/>
            </p:cNvGrpSpPr>
            <p:nvPr/>
          </p:nvGrpSpPr>
          <p:grpSpPr bwMode="auto">
            <a:xfrm>
              <a:off x="240" y="481"/>
              <a:ext cx="2727" cy="431"/>
              <a:chOff x="240" y="481"/>
              <a:chExt cx="2727" cy="431"/>
            </a:xfrm>
          </p:grpSpPr>
          <p:sp>
            <p:nvSpPr>
              <p:cNvPr id="13372" name="AutoShape 10"/>
              <p:cNvSpPr>
                <a:spLocks noChangeArrowheads="1"/>
              </p:cNvSpPr>
              <p:nvPr/>
            </p:nvSpPr>
            <p:spPr bwMode="auto">
              <a:xfrm>
                <a:off x="432"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3" name="AutoShape 11"/>
              <p:cNvSpPr>
                <a:spLocks noChangeArrowheads="1"/>
              </p:cNvSpPr>
              <p:nvPr/>
            </p:nvSpPr>
            <p:spPr bwMode="auto">
              <a:xfrm>
                <a:off x="336"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4" name="AutoShape 12"/>
              <p:cNvSpPr>
                <a:spLocks noChangeArrowheads="1"/>
              </p:cNvSpPr>
              <p:nvPr/>
            </p:nvSpPr>
            <p:spPr bwMode="auto">
              <a:xfrm>
                <a:off x="240"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5" name="AutoShape 13"/>
              <p:cNvSpPr>
                <a:spLocks noChangeArrowheads="1"/>
              </p:cNvSpPr>
              <p:nvPr/>
            </p:nvSpPr>
            <p:spPr bwMode="auto">
              <a:xfrm>
                <a:off x="1776" y="586"/>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6" name="AutoShape 14"/>
              <p:cNvSpPr>
                <a:spLocks noChangeArrowheads="1"/>
              </p:cNvSpPr>
              <p:nvPr/>
            </p:nvSpPr>
            <p:spPr bwMode="auto">
              <a:xfrm>
                <a:off x="1680" y="538"/>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77" name="AutoShape 15"/>
              <p:cNvSpPr>
                <a:spLocks noChangeArrowheads="1"/>
              </p:cNvSpPr>
              <p:nvPr/>
            </p:nvSpPr>
            <p:spPr bwMode="auto">
              <a:xfrm>
                <a:off x="1584" y="490"/>
                <a:ext cx="1191" cy="326"/>
              </a:xfrm>
              <a:prstGeom prst="parallelogram">
                <a:avLst>
                  <a:gd name="adj" fmla="val 10887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78" name="Picture 16" descr="DaVinci_face_only"/>
              <p:cNvPicPr>
                <a:picLocks noChangeAspect="1" noChangeArrowheads="1"/>
              </p:cNvPicPr>
              <p:nvPr/>
            </p:nvPicPr>
            <p:blipFill>
              <a:blip r:embed="rId2">
                <a:grayscl/>
                <a:extLst>
                  <a:ext uri="{28A0092B-C50C-407E-A947-70E740481C1C}">
                    <a14:useLocalDpi xmlns:a14="http://schemas.microsoft.com/office/drawing/2010/main" val="0"/>
                  </a:ext>
                </a:extLst>
              </a:blip>
              <a:srcRect b="16327"/>
              <a:stretch>
                <a:fillRect/>
              </a:stretch>
            </p:blipFill>
            <p:spPr bwMode="auto">
              <a:xfrm>
                <a:off x="645" y="481"/>
                <a:ext cx="494" cy="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79" name="Picture 17" descr="bicycle"/>
              <p:cNvPicPr>
                <a:picLocks noChangeAspect="1" noChangeArrowheads="1"/>
              </p:cNvPicPr>
              <p:nvPr/>
            </p:nvPicPr>
            <p:blipFill>
              <a:blip r:embed="rId3"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1920" y="493"/>
                <a:ext cx="5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3042" name="Text Box 18"/>
            <p:cNvSpPr txBox="1">
              <a:spLocks noChangeArrowheads="1"/>
            </p:cNvSpPr>
            <p:nvPr/>
          </p:nvSpPr>
          <p:spPr bwMode="auto">
            <a:xfrm>
              <a:off x="621" y="0"/>
              <a:ext cx="2250" cy="368"/>
            </a:xfrm>
            <a:prstGeom prst="rect">
              <a:avLst/>
            </a:prstGeom>
            <a:noFill/>
            <a:ln w="9525">
              <a:noFill/>
              <a:miter lim="800000"/>
              <a:headEnd/>
              <a:tailEnd/>
            </a:ln>
            <a:effectLst/>
          </p:spPr>
          <p:txBody>
            <a:bodyPr wrap="square">
              <a:spAutoFit/>
            </a:bodyPr>
            <a:lstStyle/>
            <a:p>
              <a:pPr>
                <a:defRPr/>
              </a:pPr>
              <a:r>
                <a:rPr lang="en-US" sz="3200" b="1" dirty="0" err="1" smtClean="0">
                  <a:effectLst>
                    <a:outerShdw blurRad="38100" dist="38100" dir="2700000" algn="tl">
                      <a:srgbClr val="C0C0C0"/>
                    </a:outerShdw>
                  </a:effectLst>
                </a:rPr>
                <a:t>addestramento</a:t>
              </a:r>
              <a:endParaRPr lang="en-US" sz="3200" b="1" dirty="0">
                <a:effectLst>
                  <a:outerShdw blurRad="38100" dist="38100" dir="2700000" algn="tl">
                    <a:srgbClr val="C0C0C0"/>
                  </a:outerShdw>
                </a:effectLst>
              </a:endParaRPr>
            </a:p>
          </p:txBody>
        </p:sp>
      </p:grpSp>
      <p:grpSp>
        <p:nvGrpSpPr>
          <p:cNvPr id="5" name="Group 19"/>
          <p:cNvGrpSpPr>
            <a:grpSpLocks/>
          </p:cNvGrpSpPr>
          <p:nvPr/>
        </p:nvGrpSpPr>
        <p:grpSpPr bwMode="auto">
          <a:xfrm>
            <a:off x="593726" y="1524000"/>
            <a:ext cx="3368676" cy="1241425"/>
            <a:chOff x="374" y="960"/>
            <a:chExt cx="2122" cy="782"/>
          </a:xfrm>
        </p:grpSpPr>
        <p:sp>
          <p:nvSpPr>
            <p:cNvPr id="13366" name="AutoShape 20"/>
            <p:cNvSpPr>
              <a:spLocks/>
            </p:cNvSpPr>
            <p:nvPr/>
          </p:nvSpPr>
          <p:spPr bwMode="auto">
            <a:xfrm rot="-5400000">
              <a:off x="1296" y="288"/>
              <a:ext cx="192" cy="1536"/>
            </a:xfrm>
            <a:prstGeom prst="leftBrace">
              <a:avLst>
                <a:gd name="adj1" fmla="val 66667"/>
                <a:gd name="adj2" fmla="val 50000"/>
              </a:avLst>
            </a:prstGeom>
            <a:noFill/>
            <a:ln w="38100">
              <a:solidFill>
                <a:srgbClr val="7627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13367" name="Text Box 21"/>
            <p:cNvSpPr txBox="1">
              <a:spLocks noChangeArrowheads="1"/>
            </p:cNvSpPr>
            <p:nvPr/>
          </p:nvSpPr>
          <p:spPr bwMode="auto">
            <a:xfrm>
              <a:off x="374" y="1296"/>
              <a:ext cx="151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000" dirty="0"/>
                <a:t>feature </a:t>
              </a:r>
              <a:r>
                <a:rPr lang="en-US" altLang="en-US" sz="2000" dirty="0" smtClean="0"/>
                <a:t>extraction</a:t>
              </a:r>
              <a:endParaRPr lang="en-US" altLang="en-US" sz="2000" dirty="0"/>
            </a:p>
            <a:p>
              <a:pPr algn="ctr" eaLnBrk="1" hangingPunct="1"/>
              <a:r>
                <a:rPr lang="en-US" altLang="en-US" sz="2000" dirty="0"/>
                <a:t>&amp; </a:t>
              </a:r>
              <a:r>
                <a:rPr lang="en-US" altLang="en-US" sz="2000" dirty="0" err="1" smtClean="0"/>
                <a:t>rappresentazione</a:t>
              </a:r>
              <a:endParaRPr lang="en-US" altLang="en-US" sz="2000" dirty="0"/>
            </a:p>
          </p:txBody>
        </p:sp>
        <p:sp>
          <p:nvSpPr>
            <p:cNvPr id="13368" name="Line 22"/>
            <p:cNvSpPr>
              <a:spLocks noChangeShapeType="1"/>
            </p:cNvSpPr>
            <p:nvPr/>
          </p:nvSpPr>
          <p:spPr bwMode="auto">
            <a:xfrm>
              <a:off x="1392" y="1152"/>
              <a:ext cx="1104" cy="528"/>
            </a:xfrm>
            <a:prstGeom prst="line">
              <a:avLst/>
            </a:prstGeom>
            <a:noFill/>
            <a:ln w="38100">
              <a:solidFill>
                <a:srgbClr val="76270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69" name="AutoShape 23"/>
            <p:cNvSpPr>
              <a:spLocks noChangeArrowheads="1"/>
            </p:cNvSpPr>
            <p:nvPr/>
          </p:nvSpPr>
          <p:spPr bwMode="auto">
            <a:xfrm>
              <a:off x="1776" y="1248"/>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4"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9" name="Group 40"/>
          <p:cNvGrpSpPr>
            <a:grpSpLocks/>
          </p:cNvGrpSpPr>
          <p:nvPr/>
        </p:nvGrpSpPr>
        <p:grpSpPr bwMode="auto">
          <a:xfrm>
            <a:off x="349250" y="3081338"/>
            <a:ext cx="4024313" cy="1719263"/>
            <a:chOff x="220" y="1941"/>
            <a:chExt cx="2535" cy="1083"/>
          </a:xfrm>
        </p:grpSpPr>
        <p:sp>
          <p:nvSpPr>
            <p:cNvPr id="13331" name="Line 41"/>
            <p:cNvSpPr>
              <a:spLocks noChangeShapeType="1"/>
            </p:cNvSpPr>
            <p:nvPr/>
          </p:nvSpPr>
          <p:spPr bwMode="auto">
            <a:xfrm>
              <a:off x="240" y="1968"/>
              <a:ext cx="0" cy="24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32" name="Picture 4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432" y="235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3" name="Picture 4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624" y="2448"/>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4" name="Picture 44"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811"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5" name="Picture 45"/>
            <p:cNvPicPr>
              <a:picLocks noChangeAspect="1" noChangeArrowheads="1"/>
            </p:cNvPicPr>
            <p:nvPr/>
          </p:nvPicPr>
          <p:blipFill>
            <a:blip r:embed="rId6" cstate="print">
              <a:extLst>
                <a:ext uri="{28A0092B-C50C-407E-A947-70E740481C1C}">
                  <a14:useLocalDpi xmlns:a14="http://schemas.microsoft.com/office/drawing/2010/main" val="0"/>
                </a:ext>
              </a:extLst>
            </a:blip>
            <a:srcRect l="28947" r="64471" b="92851"/>
            <a:stretch>
              <a:fillRect/>
            </a:stretch>
          </p:blipFill>
          <p:spPr bwMode="auto">
            <a:xfrm>
              <a:off x="859"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6" name="Picture 46"/>
            <p:cNvPicPr>
              <a:picLocks noChangeAspect="1" noChangeArrowheads="1"/>
            </p:cNvPicPr>
            <p:nvPr/>
          </p:nvPicPr>
          <p:blipFill>
            <a:blip r:embed="rId7" cstate="print">
              <a:extLst>
                <a:ext uri="{28A0092B-C50C-407E-A947-70E740481C1C}">
                  <a14:useLocalDpi xmlns:a14="http://schemas.microsoft.com/office/drawing/2010/main" val="0"/>
                </a:ext>
              </a:extLst>
            </a:blip>
            <a:srcRect l="22369" t="30862" r="72368" b="62163"/>
            <a:stretch>
              <a:fillRect/>
            </a:stretch>
          </p:blipFill>
          <p:spPr bwMode="auto">
            <a:xfrm>
              <a:off x="907"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7" name="Picture 47"/>
            <p:cNvPicPr>
              <a:picLocks noChangeAspect="1" noChangeArrowheads="1"/>
            </p:cNvPicPr>
            <p:nvPr/>
          </p:nvPicPr>
          <p:blipFill>
            <a:blip r:embed="rId8" cstate="print">
              <a:extLst>
                <a:ext uri="{28A0092B-C50C-407E-A947-70E740481C1C}">
                  <a14:useLocalDpi xmlns:a14="http://schemas.microsoft.com/office/drawing/2010/main" val="0"/>
                </a:ext>
              </a:extLst>
            </a:blip>
            <a:srcRect l="64473" t="39058" r="28947" b="53967"/>
            <a:stretch>
              <a:fillRect/>
            </a:stretch>
          </p:blipFill>
          <p:spPr bwMode="auto">
            <a:xfrm>
              <a:off x="1003"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Picture 48"/>
            <p:cNvPicPr>
              <a:picLocks noChangeAspect="1" noChangeArrowheads="1"/>
            </p:cNvPicPr>
            <p:nvPr/>
          </p:nvPicPr>
          <p:blipFill>
            <a:blip r:embed="rId9" cstate="print">
              <a:extLst>
                <a:ext uri="{28A0092B-C50C-407E-A947-70E740481C1C}">
                  <a14:useLocalDpi xmlns:a14="http://schemas.microsoft.com/office/drawing/2010/main" val="0"/>
                </a:ext>
              </a:extLst>
            </a:blip>
            <a:srcRect l="57895" t="46207" r="36842" b="46819"/>
            <a:stretch>
              <a:fillRect/>
            </a:stretch>
          </p:blipFill>
          <p:spPr bwMode="auto">
            <a:xfrm>
              <a:off x="1003"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Picture 49"/>
            <p:cNvPicPr>
              <a:picLocks noChangeAspect="1" noChangeArrowheads="1"/>
            </p:cNvPicPr>
            <p:nvPr/>
          </p:nvPicPr>
          <p:blipFill>
            <a:blip r:embed="rId8" cstate="print">
              <a:extLst>
                <a:ext uri="{28A0092B-C50C-407E-A947-70E740481C1C}">
                  <a14:useLocalDpi xmlns:a14="http://schemas.microsoft.com/office/drawing/2010/main" val="0"/>
                </a:ext>
              </a:extLst>
            </a:blip>
            <a:srcRect l="14473" t="54576" r="78947" b="38799"/>
            <a:stretch>
              <a:fillRect/>
            </a:stretch>
          </p:blipFill>
          <p:spPr bwMode="auto">
            <a:xfrm>
              <a:off x="1003"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0" name="Picture 50"/>
            <p:cNvPicPr>
              <a:picLocks noChangeAspect="1" noChangeArrowheads="1"/>
            </p:cNvPicPr>
            <p:nvPr/>
          </p:nvPicPr>
          <p:blipFill>
            <a:blip r:embed="rId10" cstate="print">
              <a:extLst>
                <a:ext uri="{28A0092B-C50C-407E-A947-70E740481C1C}">
                  <a14:useLocalDpi xmlns:a14="http://schemas.microsoft.com/office/drawing/2010/main" val="0"/>
                </a:ext>
              </a:extLst>
            </a:blip>
            <a:srcRect l="64473" t="54401" r="28947" b="38799"/>
            <a:stretch>
              <a:fillRect/>
            </a:stretch>
          </p:blipFill>
          <p:spPr bwMode="auto">
            <a:xfrm>
              <a:off x="859"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51"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675" y="2304"/>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2" name="Picture 52"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1867" y="2400"/>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3" name="Picture 53" descr="lunch-bagtrans"/>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2054" y="2496"/>
              <a:ext cx="37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4" name="Picture 54"/>
            <p:cNvPicPr>
              <a:picLocks noChangeAspect="1" noChangeArrowheads="1"/>
            </p:cNvPicPr>
            <p:nvPr/>
          </p:nvPicPr>
          <p:blipFill>
            <a:blip r:embed="rId6" cstate="print">
              <a:extLst>
                <a:ext uri="{28A0092B-C50C-407E-A947-70E740481C1C}">
                  <a14:useLocalDpi xmlns:a14="http://schemas.microsoft.com/office/drawing/2010/main" val="0"/>
                </a:ext>
              </a:extLst>
            </a:blip>
            <a:srcRect l="28947" r="64471" b="92851"/>
            <a:stretch>
              <a:fillRect/>
            </a:stretch>
          </p:blipFill>
          <p:spPr bwMode="auto">
            <a:xfrm>
              <a:off x="2102" y="2880"/>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5" name="Picture 55"/>
            <p:cNvPicPr>
              <a:picLocks noChangeAspect="1" noChangeArrowheads="1"/>
            </p:cNvPicPr>
            <p:nvPr/>
          </p:nvPicPr>
          <p:blipFill>
            <a:blip r:embed="rId4" cstate="print">
              <a:extLst>
                <a:ext uri="{28A0092B-C50C-407E-A947-70E740481C1C}">
                  <a14:useLocalDpi xmlns:a14="http://schemas.microsoft.com/office/drawing/2010/main" val="0"/>
                </a:ext>
              </a:extLst>
            </a:blip>
            <a:srcRect l="22369" t="30862" r="72368" b="62163"/>
            <a:stretch>
              <a:fillRect/>
            </a:stretch>
          </p:blipFill>
          <p:spPr bwMode="auto">
            <a:xfrm>
              <a:off x="2150"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6" name="Picture 56"/>
            <p:cNvPicPr>
              <a:picLocks noChangeAspect="1" noChangeArrowheads="1"/>
            </p:cNvPicPr>
            <p:nvPr/>
          </p:nvPicPr>
          <p:blipFill>
            <a:blip r:embed="rId8" cstate="print">
              <a:extLst>
                <a:ext uri="{28A0092B-C50C-407E-A947-70E740481C1C}">
                  <a14:useLocalDpi xmlns:a14="http://schemas.microsoft.com/office/drawing/2010/main" val="0"/>
                </a:ext>
              </a:extLst>
            </a:blip>
            <a:srcRect l="64473" t="39058" r="28947" b="53967"/>
            <a:stretch>
              <a:fillRect/>
            </a:stretch>
          </p:blipFill>
          <p:spPr bwMode="auto">
            <a:xfrm>
              <a:off x="2246" y="2736"/>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7" name="Picture 57"/>
            <p:cNvPicPr>
              <a:picLocks noChangeAspect="1" noChangeArrowheads="1"/>
            </p:cNvPicPr>
            <p:nvPr/>
          </p:nvPicPr>
          <p:blipFill>
            <a:blip r:embed="rId9" cstate="print">
              <a:extLst>
                <a:ext uri="{28A0092B-C50C-407E-A947-70E740481C1C}">
                  <a14:useLocalDpi xmlns:a14="http://schemas.microsoft.com/office/drawing/2010/main" val="0"/>
                </a:ext>
              </a:extLst>
            </a:blip>
            <a:srcRect l="57895" t="46207" r="36842" b="46819"/>
            <a:stretch>
              <a:fillRect/>
            </a:stretch>
          </p:blipFill>
          <p:spPr bwMode="auto">
            <a:xfrm>
              <a:off x="2246" y="2592"/>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8" name="Picture 58"/>
            <p:cNvPicPr>
              <a:picLocks noChangeAspect="1" noChangeArrowheads="1"/>
            </p:cNvPicPr>
            <p:nvPr/>
          </p:nvPicPr>
          <p:blipFill>
            <a:blip r:embed="rId8" cstate="print">
              <a:extLst>
                <a:ext uri="{28A0092B-C50C-407E-A947-70E740481C1C}">
                  <a14:useLocalDpi xmlns:a14="http://schemas.microsoft.com/office/drawing/2010/main" val="0"/>
                </a:ext>
              </a:extLst>
            </a:blip>
            <a:srcRect l="14473" t="54576" r="78947" b="38799"/>
            <a:stretch>
              <a:fillRect/>
            </a:stretch>
          </p:blipFill>
          <p:spPr bwMode="auto">
            <a:xfrm>
              <a:off x="2246" y="2885"/>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9" name="Picture 59"/>
            <p:cNvPicPr>
              <a:picLocks noChangeAspect="1" noChangeArrowheads="1"/>
            </p:cNvPicPr>
            <p:nvPr/>
          </p:nvPicPr>
          <p:blipFill>
            <a:blip r:embed="rId10" cstate="print">
              <a:extLst>
                <a:ext uri="{28A0092B-C50C-407E-A947-70E740481C1C}">
                  <a14:useLocalDpi xmlns:a14="http://schemas.microsoft.com/office/drawing/2010/main" val="0"/>
                </a:ext>
              </a:extLst>
            </a:blip>
            <a:srcRect l="64473" t="54401" r="28947" b="38799"/>
            <a:stretch>
              <a:fillRect/>
            </a:stretch>
          </p:blipFill>
          <p:spPr bwMode="auto">
            <a:xfrm>
              <a:off x="2102" y="2736"/>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0" name="Line 60"/>
            <p:cNvSpPr>
              <a:spLocks noChangeShapeType="1"/>
            </p:cNvSpPr>
            <p:nvPr/>
          </p:nvSpPr>
          <p:spPr bwMode="auto">
            <a:xfrm flipH="1">
              <a:off x="240" y="1968"/>
              <a:ext cx="2256" cy="0"/>
            </a:xfrm>
            <a:prstGeom prst="line">
              <a:avLst/>
            </a:prstGeom>
            <a:noFill/>
            <a:ln w="38100">
              <a:solidFill>
                <a:srgbClr val="7627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51" name="Text Box 61"/>
            <p:cNvSpPr txBox="1">
              <a:spLocks noChangeArrowheads="1"/>
            </p:cNvSpPr>
            <p:nvPr/>
          </p:nvSpPr>
          <p:spPr bwMode="auto">
            <a:xfrm>
              <a:off x="220" y="1941"/>
              <a:ext cx="2535"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tLang="en-US" sz="2000" dirty="0" smtClean="0"/>
                <a:t>Rappresentazione </a:t>
              </a:r>
            </a:p>
            <a:p>
              <a:pPr eaLnBrk="1" hangingPunct="1"/>
              <a:r>
                <a:rPr lang="it-IT" altLang="en-US" sz="2000" dirty="0" smtClean="0"/>
                <a:t>dell’immagine</a:t>
              </a:r>
              <a:endParaRPr lang="en-US" altLang="en-US" sz="2000" dirty="0"/>
            </a:p>
          </p:txBody>
        </p:sp>
      </p:grpSp>
      <p:sp>
        <p:nvSpPr>
          <p:cNvPr id="71" name="Text Box 43"/>
          <p:cNvSpPr txBox="1">
            <a:spLocks noChangeArrowheads="1"/>
          </p:cNvSpPr>
          <p:nvPr/>
        </p:nvSpPr>
        <p:spPr bwMode="auto">
          <a:xfrm>
            <a:off x="228600" y="2057400"/>
            <a:ext cx="608013"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1.</a:t>
            </a:r>
          </a:p>
        </p:txBody>
      </p:sp>
      <p:sp>
        <p:nvSpPr>
          <p:cNvPr id="72" name="Text Box 44"/>
          <p:cNvSpPr txBox="1">
            <a:spLocks noChangeArrowheads="1"/>
          </p:cNvSpPr>
          <p:nvPr/>
        </p:nvSpPr>
        <p:spPr bwMode="auto">
          <a:xfrm>
            <a:off x="5105400" y="1295400"/>
            <a:ext cx="608013" cy="701675"/>
          </a:xfrm>
          <a:prstGeom prst="rect">
            <a:avLst/>
          </a:prstGeom>
          <a:noFill/>
          <a:ln w="9525">
            <a:noFill/>
            <a:miter lim="800000"/>
            <a:headEnd/>
            <a:tailEnd/>
          </a:ln>
          <a:effectLst/>
        </p:spPr>
        <p:txBody>
          <a:bodyPr wrap="none">
            <a:spAutoFit/>
          </a:bodyPr>
          <a:lstStyle/>
          <a:p>
            <a:pPr>
              <a:defRPr/>
            </a:pPr>
            <a:r>
              <a:rPr lang="en-US" sz="4000" b="1">
                <a:solidFill>
                  <a:srgbClr val="660066"/>
                </a:solidFill>
                <a:effectLst>
                  <a:outerShdw blurRad="38100" dist="38100" dir="2700000" algn="tl">
                    <a:srgbClr val="C0C0C0"/>
                  </a:outerShdw>
                </a:effectLst>
              </a:rPr>
              <a:t>2.</a:t>
            </a:r>
          </a:p>
        </p:txBody>
      </p:sp>
      <p:sp>
        <p:nvSpPr>
          <p:cNvPr id="73" name="Text Box 45"/>
          <p:cNvSpPr txBox="1">
            <a:spLocks noChangeArrowheads="1"/>
          </p:cNvSpPr>
          <p:nvPr/>
        </p:nvSpPr>
        <p:spPr bwMode="auto">
          <a:xfrm>
            <a:off x="1588" y="3641725"/>
            <a:ext cx="608012" cy="701675"/>
          </a:xfrm>
          <a:prstGeom prst="rect">
            <a:avLst/>
          </a:prstGeom>
          <a:noFill/>
          <a:ln w="9525">
            <a:noFill/>
            <a:miter lim="800000"/>
            <a:headEnd/>
            <a:tailEnd/>
          </a:ln>
          <a:effectLst/>
        </p:spPr>
        <p:txBody>
          <a:bodyPr wrap="none">
            <a:spAutoFit/>
          </a:bodyPr>
          <a:lstStyle/>
          <a:p>
            <a:pPr>
              <a:defRPr/>
            </a:pPr>
            <a:r>
              <a:rPr lang="en-US" sz="4000" b="1" dirty="0">
                <a:solidFill>
                  <a:srgbClr val="660066"/>
                </a:solidFill>
                <a:effectLst>
                  <a:outerShdw blurRad="38100" dist="38100" dir="2700000" algn="tl">
                    <a:srgbClr val="C0C0C0"/>
                  </a:outerShdw>
                </a:effectLst>
              </a:rPr>
              <a:t>3.</a:t>
            </a:r>
          </a:p>
        </p:txBody>
      </p:sp>
    </p:spTree>
    <p:extLst>
      <p:ext uri="{BB962C8B-B14F-4D97-AF65-F5344CB8AC3E}">
        <p14:creationId xmlns:p14="http://schemas.microsoft.com/office/powerpoint/2010/main" val="25948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029200" y="0"/>
            <a:ext cx="4114800" cy="6858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sp>
        <p:nvSpPr>
          <p:cNvPr id="13315" name="Rectangle 3"/>
          <p:cNvSpPr>
            <a:spLocks noChangeArrowheads="1"/>
          </p:cNvSpPr>
          <p:nvPr/>
        </p:nvSpPr>
        <p:spPr bwMode="auto">
          <a:xfrm>
            <a:off x="0" y="0"/>
            <a:ext cx="5181600" cy="6858000"/>
          </a:xfrm>
          <a:prstGeom prst="rect">
            <a:avLst/>
          </a:prstGeom>
          <a:solidFill>
            <a:srgbClr val="FFCF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grpSp>
        <p:nvGrpSpPr>
          <p:cNvPr id="2" name="Group 4"/>
          <p:cNvGrpSpPr>
            <a:grpSpLocks/>
          </p:cNvGrpSpPr>
          <p:nvPr/>
        </p:nvGrpSpPr>
        <p:grpSpPr bwMode="auto">
          <a:xfrm>
            <a:off x="4419600" y="4648200"/>
            <a:ext cx="4495800" cy="2209800"/>
            <a:chOff x="2784" y="2928"/>
            <a:chExt cx="2832" cy="1392"/>
          </a:xfrm>
        </p:grpSpPr>
        <p:sp>
          <p:nvSpPr>
            <p:cNvPr id="13380" name="Line 5"/>
            <p:cNvSpPr>
              <a:spLocks noChangeShapeType="1"/>
            </p:cNvSpPr>
            <p:nvPr/>
          </p:nvSpPr>
          <p:spPr bwMode="auto">
            <a:xfrm>
              <a:off x="4800" y="2928"/>
              <a:ext cx="0" cy="336"/>
            </a:xfrm>
            <a:prstGeom prst="line">
              <a:avLst/>
            </a:prstGeom>
            <a:noFill/>
            <a:ln w="38100">
              <a:solidFill>
                <a:srgbClr val="000080"/>
              </a:solidFill>
              <a:round/>
              <a:headEnd/>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13381" name="Line 6"/>
            <p:cNvSpPr>
              <a:spLocks noChangeShapeType="1"/>
            </p:cNvSpPr>
            <p:nvPr/>
          </p:nvSpPr>
          <p:spPr bwMode="auto">
            <a:xfrm flipH="1">
              <a:off x="2784" y="3792"/>
              <a:ext cx="1200" cy="0"/>
            </a:xfrm>
            <a:prstGeom prst="line">
              <a:avLst/>
            </a:prstGeom>
            <a:noFill/>
            <a:ln w="57150">
              <a:solidFill>
                <a:srgbClr val="FF0000"/>
              </a:solidFill>
              <a:round/>
              <a:headEnd type="triangle" w="lg" len="med"/>
              <a:tailEnd type="none" w="lg" len="med"/>
            </a:ln>
            <a:extLst>
              <a:ext uri="{909E8E84-426E-40DD-AFC4-6F175D3DCCD1}">
                <a14:hiddenFill xmlns:a14="http://schemas.microsoft.com/office/drawing/2010/main">
                  <a:noFill/>
                </a14:hiddenFill>
              </a:ext>
            </a:extLst>
          </p:spPr>
          <p:txBody>
            <a:bodyPr/>
            <a:lstStyle/>
            <a:p>
              <a:endParaRPr lang="en-US"/>
            </a:p>
          </p:txBody>
        </p:sp>
        <p:sp>
          <p:nvSpPr>
            <p:cNvPr id="513031" name="AutoShape 7"/>
            <p:cNvSpPr>
              <a:spLocks noChangeArrowheads="1"/>
            </p:cNvSpPr>
            <p:nvPr/>
          </p:nvSpPr>
          <p:spPr bwMode="auto">
            <a:xfrm>
              <a:off x="3984" y="3264"/>
              <a:ext cx="1632" cy="1056"/>
            </a:xfrm>
            <a:prstGeom prst="flowChartDecision">
              <a:avLst/>
            </a:prstGeom>
            <a:solidFill>
              <a:srgbClr val="E7FFFF"/>
            </a:solidFill>
            <a:ln w="9525">
              <a:noFill/>
              <a:miter lim="800000"/>
              <a:headEnd/>
              <a:tailEnd/>
            </a:ln>
            <a:effectLst/>
          </p:spPr>
          <p:txBody>
            <a:bodyPr wrap="none" anchor="ctr"/>
            <a:lstStyle/>
            <a:p>
              <a:pPr algn="ctr">
                <a:defRPr/>
              </a:pPr>
              <a:r>
                <a:rPr lang="en-US" sz="2900" b="1" dirty="0" err="1" smtClean="0">
                  <a:solidFill>
                    <a:srgbClr val="0033CC"/>
                  </a:solidFill>
                  <a:effectLst>
                    <a:outerShdw blurRad="38100" dist="38100" dir="2700000" algn="tl">
                      <a:srgbClr val="000000"/>
                    </a:outerShdw>
                  </a:effectLst>
                </a:rPr>
                <a:t>Decisione</a:t>
              </a:r>
              <a:r>
                <a:rPr lang="en-US" sz="2900" b="1" dirty="0" smtClean="0">
                  <a:solidFill>
                    <a:srgbClr val="0033CC"/>
                  </a:solidFill>
                  <a:effectLst>
                    <a:outerShdw blurRad="38100" dist="38100" dir="2700000" algn="tl">
                      <a:srgbClr val="000000"/>
                    </a:outerShdw>
                  </a:effectLst>
                </a:rPr>
                <a:t> </a:t>
              </a:r>
              <a:r>
                <a:rPr lang="en-US" sz="2900" b="1" dirty="0" err="1" smtClean="0">
                  <a:solidFill>
                    <a:srgbClr val="0033CC"/>
                  </a:solidFill>
                  <a:effectLst>
                    <a:outerShdw blurRad="38100" dist="38100" dir="2700000" algn="tl">
                      <a:srgbClr val="000000"/>
                    </a:outerShdw>
                  </a:effectLst>
                </a:rPr>
                <a:t>della</a:t>
              </a:r>
              <a:r>
                <a:rPr lang="en-US" sz="2900" b="1" dirty="0" smtClean="0">
                  <a:solidFill>
                    <a:srgbClr val="0033CC"/>
                  </a:solidFill>
                  <a:effectLst>
                    <a:outerShdw blurRad="38100" dist="38100" dir="2700000" algn="tl">
                      <a:srgbClr val="000000"/>
                    </a:outerShdw>
                  </a:effectLst>
                </a:rPr>
                <a:t> </a:t>
              </a:r>
            </a:p>
            <a:p>
              <a:pPr algn="ctr">
                <a:defRPr/>
              </a:pPr>
              <a:r>
                <a:rPr lang="en-US" sz="2900" b="1" dirty="0" err="1" smtClean="0">
                  <a:solidFill>
                    <a:srgbClr val="0033CC"/>
                  </a:solidFill>
                  <a:effectLst>
                    <a:outerShdw blurRad="38100" dist="38100" dir="2700000" algn="tl">
                      <a:srgbClr val="000000"/>
                    </a:outerShdw>
                  </a:effectLst>
                </a:rPr>
                <a:t>classe</a:t>
              </a:r>
              <a:endParaRPr lang="en-US" sz="2900" b="1" dirty="0">
                <a:solidFill>
                  <a:srgbClr val="0033CC"/>
                </a:solidFill>
                <a:effectLst>
                  <a:outerShdw blurRad="38100" dist="38100" dir="2700000" algn="tl">
                    <a:srgbClr val="000000"/>
                  </a:outerShdw>
                </a:effectLst>
              </a:endParaRPr>
            </a:p>
          </p:txBody>
        </p:sp>
      </p:grpSp>
      <p:grpSp>
        <p:nvGrpSpPr>
          <p:cNvPr id="6" name="Group 24"/>
          <p:cNvGrpSpPr>
            <a:grpSpLocks/>
          </p:cNvGrpSpPr>
          <p:nvPr/>
        </p:nvGrpSpPr>
        <p:grpSpPr bwMode="auto">
          <a:xfrm>
            <a:off x="3236914" y="1841500"/>
            <a:ext cx="3821115" cy="1808163"/>
            <a:chOff x="2039" y="1160"/>
            <a:chExt cx="2407" cy="1139"/>
          </a:xfrm>
        </p:grpSpPr>
        <p:pic>
          <p:nvPicPr>
            <p:cNvPr id="13364" name="Picture 25"/>
            <p:cNvPicPr>
              <a:picLocks noChangeAspect="1" noChangeArrowheads="1"/>
            </p:cNvPicPr>
            <p:nvPr/>
          </p:nvPicPr>
          <p:blipFill>
            <a:blip r:embed="rId2" cstate="print">
              <a:extLst>
                <a:ext uri="{28A0092B-C50C-407E-A947-70E740481C1C}">
                  <a14:useLocalDpi xmlns:a14="http://schemas.microsoft.com/office/drawing/2010/main" val="0"/>
                </a:ext>
              </a:extLst>
            </a:blip>
            <a:srcRect b="38799"/>
            <a:stretch>
              <a:fillRect/>
            </a:stretch>
          </p:blipFill>
          <p:spPr bwMode="auto">
            <a:xfrm>
              <a:off x="2496" y="1440"/>
              <a:ext cx="1488" cy="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50" name="Text Box 26"/>
            <p:cNvSpPr txBox="1">
              <a:spLocks noChangeArrowheads="1"/>
            </p:cNvSpPr>
            <p:nvPr/>
          </p:nvSpPr>
          <p:spPr bwMode="auto">
            <a:xfrm>
              <a:off x="2039" y="1160"/>
              <a:ext cx="2407" cy="291"/>
            </a:xfrm>
            <a:prstGeom prst="rect">
              <a:avLst/>
            </a:prstGeom>
            <a:solidFill>
              <a:schemeClr val="bg1"/>
            </a:solidFill>
            <a:ln w="9525">
              <a:noFill/>
              <a:miter lim="800000"/>
              <a:headEnd/>
              <a:tailEnd/>
            </a:ln>
            <a:effectLst/>
          </p:spPr>
          <p:txBody>
            <a:bodyPr wrap="none">
              <a:spAutoFit/>
            </a:bodyPr>
            <a:lstStyle/>
            <a:p>
              <a:pPr algn="ctr">
                <a:defRPr/>
              </a:pPr>
              <a:r>
                <a:rPr lang="en-US" sz="2400" b="1" dirty="0" err="1" smtClean="0">
                  <a:solidFill>
                    <a:srgbClr val="FF3399"/>
                  </a:solidFill>
                  <a:effectLst>
                    <a:outerShdw blurRad="38100" dist="38100" dir="2700000" algn="tl">
                      <a:srgbClr val="C0C0C0"/>
                    </a:outerShdw>
                  </a:effectLst>
                </a:rPr>
                <a:t>Dizionario</a:t>
              </a:r>
              <a:r>
                <a:rPr lang="en-US" sz="2400" b="1" dirty="0" smtClean="0">
                  <a:solidFill>
                    <a:srgbClr val="FF3399"/>
                  </a:solidFill>
                  <a:effectLst>
                    <a:outerShdw blurRad="38100" dist="38100" dir="2700000" algn="tl">
                      <a:srgbClr val="C0C0C0"/>
                    </a:outerShdw>
                  </a:effectLst>
                </a:rPr>
                <a:t> di </a:t>
              </a:r>
              <a:r>
                <a:rPr lang="en-US" sz="2400" b="1" dirty="0" err="1" smtClean="0">
                  <a:solidFill>
                    <a:srgbClr val="FF3399"/>
                  </a:solidFill>
                  <a:effectLst>
                    <a:outerShdw blurRad="38100" dist="38100" dir="2700000" algn="tl">
                      <a:srgbClr val="C0C0C0"/>
                    </a:outerShdw>
                  </a:effectLst>
                </a:rPr>
                <a:t>codewords</a:t>
              </a:r>
              <a:r>
                <a:rPr lang="en-US" sz="2400" b="1" dirty="0" smtClean="0">
                  <a:solidFill>
                    <a:srgbClr val="FF3399"/>
                  </a:solidFill>
                  <a:effectLst>
                    <a:outerShdw blurRad="38100" dist="38100" dir="2700000" algn="tl">
                      <a:srgbClr val="C0C0C0"/>
                    </a:outerShdw>
                  </a:effectLst>
                </a:rPr>
                <a:t> </a:t>
              </a:r>
              <a:endParaRPr lang="en-US" sz="2400" b="1" dirty="0">
                <a:solidFill>
                  <a:srgbClr val="FF3399"/>
                </a:solidFill>
                <a:effectLst>
                  <a:outerShdw blurRad="38100" dist="38100" dir="2700000" algn="tl">
                    <a:srgbClr val="C0C0C0"/>
                  </a:outerShdw>
                </a:effectLst>
              </a:endParaRPr>
            </a:p>
          </p:txBody>
        </p:sp>
      </p:grpSp>
      <p:grpSp>
        <p:nvGrpSpPr>
          <p:cNvPr id="7" name="Group 27"/>
          <p:cNvGrpSpPr>
            <a:grpSpLocks/>
          </p:cNvGrpSpPr>
          <p:nvPr/>
        </p:nvGrpSpPr>
        <p:grpSpPr bwMode="auto">
          <a:xfrm>
            <a:off x="6324600" y="1295400"/>
            <a:ext cx="1712913" cy="3352800"/>
            <a:chOff x="3984" y="816"/>
            <a:chExt cx="1079" cy="2112"/>
          </a:xfrm>
        </p:grpSpPr>
        <p:sp>
          <p:nvSpPr>
            <p:cNvPr id="13352" name="Line 28"/>
            <p:cNvSpPr>
              <a:spLocks noChangeShapeType="1"/>
            </p:cNvSpPr>
            <p:nvPr/>
          </p:nvSpPr>
          <p:spPr bwMode="auto">
            <a:xfrm>
              <a:off x="4800" y="1968"/>
              <a:ext cx="0" cy="24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3353" name="Group 29"/>
            <p:cNvGrpSpPr>
              <a:grpSpLocks/>
            </p:cNvGrpSpPr>
            <p:nvPr/>
          </p:nvGrpSpPr>
          <p:grpSpPr bwMode="auto">
            <a:xfrm>
              <a:off x="3984" y="816"/>
              <a:ext cx="1079" cy="2112"/>
              <a:chOff x="3984" y="816"/>
              <a:chExt cx="1079" cy="2112"/>
            </a:xfrm>
          </p:grpSpPr>
          <p:sp>
            <p:nvSpPr>
              <p:cNvPr id="13354" name="Freeform 30"/>
              <p:cNvSpPr>
                <a:spLocks/>
              </p:cNvSpPr>
              <p:nvPr/>
            </p:nvSpPr>
            <p:spPr bwMode="auto">
              <a:xfrm>
                <a:off x="3984" y="816"/>
                <a:ext cx="720" cy="816"/>
              </a:xfrm>
              <a:custGeom>
                <a:avLst/>
                <a:gdLst>
                  <a:gd name="T0" fmla="*/ 720 w 768"/>
                  <a:gd name="T1" fmla="*/ 0 h 864"/>
                  <a:gd name="T2" fmla="*/ 585 w 768"/>
                  <a:gd name="T3" fmla="*/ 635 h 864"/>
                  <a:gd name="T4" fmla="*/ 0 w 768"/>
                  <a:gd name="T5" fmla="*/ 816 h 864"/>
                  <a:gd name="T6" fmla="*/ 0 60000 65536"/>
                  <a:gd name="T7" fmla="*/ 0 60000 65536"/>
                  <a:gd name="T8" fmla="*/ 0 60000 65536"/>
                  <a:gd name="T9" fmla="*/ 0 w 768"/>
                  <a:gd name="T10" fmla="*/ 0 h 864"/>
                  <a:gd name="T11" fmla="*/ 768 w 768"/>
                  <a:gd name="T12" fmla="*/ 864 h 864"/>
                </a:gdLst>
                <a:ahLst/>
                <a:cxnLst>
                  <a:cxn ang="T6">
                    <a:pos x="T0" y="T1"/>
                  </a:cxn>
                  <a:cxn ang="T7">
                    <a:pos x="T2" y="T3"/>
                  </a:cxn>
                  <a:cxn ang="T8">
                    <a:pos x="T4" y="T5"/>
                  </a:cxn>
                </a:cxnLst>
                <a:rect l="T9" t="T10" r="T11" b="T12"/>
                <a:pathLst>
                  <a:path w="768" h="864">
                    <a:moveTo>
                      <a:pt x="768" y="0"/>
                    </a:moveTo>
                    <a:cubicBezTo>
                      <a:pt x="760" y="264"/>
                      <a:pt x="752" y="528"/>
                      <a:pt x="624" y="672"/>
                    </a:cubicBezTo>
                    <a:cubicBezTo>
                      <a:pt x="496" y="816"/>
                      <a:pt x="248" y="840"/>
                      <a:pt x="0" y="864"/>
                    </a:cubicBezTo>
                  </a:path>
                </a:pathLst>
              </a:custGeom>
              <a:noFill/>
              <a:ln w="38100">
                <a:solidFill>
                  <a:srgbClr val="000080"/>
                </a:solidFill>
                <a:round/>
                <a:headEnd/>
                <a:tailEnd type="triangle" w="lg"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55" name="Line 31"/>
              <p:cNvSpPr>
                <a:spLocks noChangeShapeType="1"/>
              </p:cNvSpPr>
              <p:nvPr/>
            </p:nvSpPr>
            <p:spPr bwMode="auto">
              <a:xfrm flipH="1">
                <a:off x="3984" y="1968"/>
                <a:ext cx="816" cy="0"/>
              </a:xfrm>
              <a:prstGeom prst="line">
                <a:avLst/>
              </a:prstGeom>
              <a:noFill/>
              <a:ln w="381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3356" name="Picture 32" descr="lunch-bagtrans"/>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512" y="2160"/>
                <a:ext cx="551"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7" name="Picture 33"/>
              <p:cNvPicPr>
                <a:picLocks noChangeAspect="1" noChangeArrowheads="1"/>
              </p:cNvPicPr>
              <p:nvPr/>
            </p:nvPicPr>
            <p:blipFill>
              <a:blip r:embed="rId4" cstate="print">
                <a:extLst>
                  <a:ext uri="{28A0092B-C50C-407E-A947-70E740481C1C}">
                    <a14:useLocalDpi xmlns:a14="http://schemas.microsoft.com/office/drawing/2010/main" val="0"/>
                  </a:ext>
                </a:extLst>
              </a:blip>
              <a:srcRect l="28947" r="64471" b="92851"/>
              <a:stretch>
                <a:fillRect/>
              </a:stretch>
            </p:blipFill>
            <p:spPr bwMode="auto">
              <a:xfrm>
                <a:off x="4651" y="2688"/>
                <a:ext cx="9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8" name="Picture 34"/>
              <p:cNvPicPr>
                <a:picLocks noChangeAspect="1" noChangeArrowheads="1"/>
              </p:cNvPicPr>
              <p:nvPr/>
            </p:nvPicPr>
            <p:blipFill>
              <a:blip r:embed="rId5" cstate="print">
                <a:extLst>
                  <a:ext uri="{28A0092B-C50C-407E-A947-70E740481C1C}">
                    <a14:useLocalDpi xmlns:a14="http://schemas.microsoft.com/office/drawing/2010/main" val="0"/>
                  </a:ext>
                </a:extLst>
              </a:blip>
              <a:srcRect l="22369" t="30862" r="72368" b="62163"/>
              <a:stretch>
                <a:fillRect/>
              </a:stretch>
            </p:blipFill>
            <p:spPr bwMode="auto">
              <a:xfrm>
                <a:off x="4699"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59" name="Picture 35"/>
              <p:cNvPicPr>
                <a:picLocks noChangeAspect="1" noChangeArrowheads="1"/>
              </p:cNvPicPr>
              <p:nvPr/>
            </p:nvPicPr>
            <p:blipFill>
              <a:blip r:embed="rId6" cstate="print">
                <a:extLst>
                  <a:ext uri="{28A0092B-C50C-407E-A947-70E740481C1C}">
                    <a14:useLocalDpi xmlns:a14="http://schemas.microsoft.com/office/drawing/2010/main" val="0"/>
                  </a:ext>
                </a:extLst>
              </a:blip>
              <a:srcRect l="64473" t="39058" r="28947" b="53967"/>
              <a:stretch>
                <a:fillRect/>
              </a:stretch>
            </p:blipFill>
            <p:spPr bwMode="auto">
              <a:xfrm>
                <a:off x="4848" y="2592"/>
                <a:ext cx="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0" name="Picture 36"/>
              <p:cNvPicPr>
                <a:picLocks noChangeAspect="1" noChangeArrowheads="1"/>
              </p:cNvPicPr>
              <p:nvPr/>
            </p:nvPicPr>
            <p:blipFill>
              <a:blip r:embed="rId7" cstate="print">
                <a:extLst>
                  <a:ext uri="{28A0092B-C50C-407E-A947-70E740481C1C}">
                    <a14:useLocalDpi xmlns:a14="http://schemas.microsoft.com/office/drawing/2010/main" val="0"/>
                  </a:ext>
                </a:extLst>
              </a:blip>
              <a:srcRect l="57895" t="46207" r="36842" b="46819"/>
              <a:stretch>
                <a:fillRect/>
              </a:stretch>
            </p:blipFill>
            <p:spPr bwMode="auto">
              <a:xfrm>
                <a:off x="4814" y="2400"/>
                <a:ext cx="7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1" name="Picture 37"/>
              <p:cNvPicPr>
                <a:picLocks noChangeAspect="1" noChangeArrowheads="1"/>
              </p:cNvPicPr>
              <p:nvPr/>
            </p:nvPicPr>
            <p:blipFill>
              <a:blip r:embed="rId6" cstate="print">
                <a:extLst>
                  <a:ext uri="{28A0092B-C50C-407E-A947-70E740481C1C}">
                    <a14:useLocalDpi xmlns:a14="http://schemas.microsoft.com/office/drawing/2010/main" val="0"/>
                  </a:ext>
                </a:extLst>
              </a:blip>
              <a:srcRect l="14473" t="54576" r="78947" b="38799"/>
              <a:stretch>
                <a:fillRect/>
              </a:stretch>
            </p:blipFill>
            <p:spPr bwMode="auto">
              <a:xfrm>
                <a:off x="4848" y="2741"/>
                <a:ext cx="9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62" name="Picture 38"/>
              <p:cNvPicPr>
                <a:picLocks noChangeAspect="1" noChangeArrowheads="1"/>
              </p:cNvPicPr>
              <p:nvPr/>
            </p:nvPicPr>
            <p:blipFill>
              <a:blip r:embed="rId8" cstate="print">
                <a:extLst>
                  <a:ext uri="{28A0092B-C50C-407E-A947-70E740481C1C}">
                    <a14:useLocalDpi xmlns:a14="http://schemas.microsoft.com/office/drawing/2010/main" val="0"/>
                  </a:ext>
                </a:extLst>
              </a:blip>
              <a:srcRect l="64473" t="54401" r="28947" b="38799"/>
              <a:stretch>
                <a:fillRect/>
              </a:stretch>
            </p:blipFill>
            <p:spPr bwMode="auto">
              <a:xfrm>
                <a:off x="4699" y="2544"/>
                <a:ext cx="96"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63" name="AutoShape 39"/>
              <p:cNvSpPr>
                <a:spLocks noChangeArrowheads="1"/>
              </p:cNvSpPr>
              <p:nvPr/>
            </p:nvSpPr>
            <p:spPr bwMode="auto">
              <a:xfrm>
                <a:off x="4416" y="1296"/>
                <a:ext cx="288" cy="288"/>
              </a:xfrm>
              <a:prstGeom prst="flowChartSummingJunction">
                <a:avLst/>
              </a:prstGeom>
              <a:solidFill>
                <a:srgbClr val="FF33CC"/>
              </a:solidFill>
              <a:ln w="9525">
                <a:solidFill>
                  <a:srgbClr val="762700"/>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sp>
        <p:nvSpPr>
          <p:cNvPr id="513088" name="AutoShape 64"/>
          <p:cNvSpPr>
            <a:spLocks noChangeArrowheads="1"/>
          </p:cNvSpPr>
          <p:nvPr/>
        </p:nvSpPr>
        <p:spPr bwMode="auto">
          <a:xfrm>
            <a:off x="-21236" y="5486400"/>
            <a:ext cx="5362128" cy="1066800"/>
          </a:xfrm>
          <a:prstGeom prst="flowChartProcess">
            <a:avLst/>
          </a:prstGeom>
          <a:solidFill>
            <a:srgbClr val="FFE6C1"/>
          </a:solidFill>
          <a:ln w="9525">
            <a:noFill/>
            <a:miter lim="800000"/>
            <a:headEnd/>
            <a:tailEnd/>
          </a:ln>
          <a:effectLst/>
        </p:spPr>
        <p:txBody>
          <a:bodyPr wrap="none" anchor="ctr"/>
          <a:lstStyle/>
          <a:p>
            <a:pPr algn="ctr">
              <a:defRPr/>
            </a:pPr>
            <a:r>
              <a:rPr lang="en-US" sz="2800" b="1" dirty="0" err="1" smtClean="0">
                <a:solidFill>
                  <a:srgbClr val="FF0000"/>
                </a:solidFill>
                <a:effectLst>
                  <a:outerShdw blurRad="38100" dist="38100" dir="2700000" algn="tl">
                    <a:srgbClr val="000000"/>
                  </a:outerShdw>
                </a:effectLst>
              </a:rPr>
              <a:t>Addestramento</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dei</a:t>
            </a:r>
            <a:r>
              <a:rPr lang="en-US" sz="2800" b="1" dirty="0" smtClean="0">
                <a:solidFill>
                  <a:srgbClr val="FF0000"/>
                </a:solidFill>
                <a:effectLst>
                  <a:outerShdw blurRad="38100" dist="38100" dir="2700000" algn="tl">
                    <a:srgbClr val="000000"/>
                  </a:outerShdw>
                </a:effectLst>
              </a:rPr>
              <a:t> </a:t>
            </a:r>
            <a:r>
              <a:rPr lang="en-US" sz="2800" b="1" dirty="0" err="1" smtClean="0">
                <a:solidFill>
                  <a:srgbClr val="FF0000"/>
                </a:solidFill>
                <a:effectLst>
                  <a:outerShdw blurRad="38100" dist="38100" dir="2700000" algn="tl">
                    <a:srgbClr val="000000"/>
                  </a:outerShdw>
                </a:effectLst>
              </a:rPr>
              <a:t>modelli</a:t>
            </a:r>
            <a:r>
              <a:rPr lang="en-US" sz="2800" b="1" dirty="0" smtClean="0">
                <a:solidFill>
                  <a:srgbClr val="FF0000"/>
                </a:solidFill>
                <a:effectLst>
                  <a:outerShdw blurRad="38100" dist="38100" dir="2700000" algn="tl">
                    <a:srgbClr val="000000"/>
                  </a:outerShdw>
                </a:effectLst>
              </a:rPr>
              <a:t> </a:t>
            </a:r>
          </a:p>
          <a:p>
            <a:pPr algn="ctr">
              <a:defRPr/>
            </a:pPr>
            <a:r>
              <a:rPr lang="en-US" sz="2800" b="1" dirty="0" smtClean="0">
                <a:solidFill>
                  <a:srgbClr val="FF0000"/>
                </a:solidFill>
                <a:effectLst>
                  <a:outerShdw blurRad="38100" dist="38100" dir="2700000" algn="tl">
                    <a:srgbClr val="000000"/>
                  </a:outerShdw>
                </a:effectLst>
              </a:rPr>
              <a:t>di </a:t>
            </a:r>
            <a:r>
              <a:rPr lang="en-US" sz="2800" b="1" dirty="0" err="1" smtClean="0">
                <a:solidFill>
                  <a:srgbClr val="FF0000"/>
                </a:solidFill>
                <a:effectLst>
                  <a:outerShdw blurRad="38100" dist="38100" dir="2700000" algn="tl">
                    <a:srgbClr val="000000"/>
                  </a:outerShdw>
                </a:effectLst>
              </a:rPr>
              <a:t>categoria</a:t>
            </a:r>
            <a:r>
              <a:rPr lang="en-US" sz="2800" b="1" dirty="0" smtClean="0">
                <a:solidFill>
                  <a:srgbClr val="FF0000"/>
                </a:solidFill>
                <a:effectLst>
                  <a:outerShdw blurRad="38100" dist="38100" dir="2700000" algn="tl">
                    <a:srgbClr val="000000"/>
                  </a:outerShdw>
                </a:effectLst>
              </a:rPr>
              <a:t> (e/o) </a:t>
            </a:r>
            <a:r>
              <a:rPr lang="en-US" sz="2800" b="1" dirty="0" err="1" smtClean="0">
                <a:solidFill>
                  <a:srgbClr val="FF0000"/>
                </a:solidFill>
                <a:effectLst>
                  <a:outerShdw blurRad="38100" dist="38100" dir="2700000" algn="tl">
                    <a:srgbClr val="000000"/>
                  </a:outerShdw>
                </a:effectLst>
              </a:rPr>
              <a:t>classificatori</a:t>
            </a:r>
            <a:endParaRPr lang="en-US" sz="2800" b="1" dirty="0">
              <a:solidFill>
                <a:srgbClr val="FF0000"/>
              </a:solidFill>
              <a:effectLst>
                <a:outerShdw blurRad="38100" dist="38100" dir="2700000" algn="tl">
                  <a:srgbClr val="000000"/>
                </a:outerShdw>
              </a:effectLst>
            </a:endParaRPr>
          </a:p>
        </p:txBody>
      </p:sp>
      <p:grpSp>
        <p:nvGrpSpPr>
          <p:cNvPr id="11" name="Group 66"/>
          <p:cNvGrpSpPr>
            <a:grpSpLocks/>
          </p:cNvGrpSpPr>
          <p:nvPr/>
        </p:nvGrpSpPr>
        <p:grpSpPr bwMode="auto">
          <a:xfrm>
            <a:off x="5306193" y="0"/>
            <a:ext cx="3514725" cy="1524000"/>
            <a:chOff x="3292" y="0"/>
            <a:chExt cx="2214" cy="960"/>
          </a:xfrm>
        </p:grpSpPr>
        <p:sp>
          <p:nvSpPr>
            <p:cNvPr id="513091" name="Text Box 67"/>
            <p:cNvSpPr txBox="1">
              <a:spLocks noChangeArrowheads="1"/>
            </p:cNvSpPr>
            <p:nvPr/>
          </p:nvSpPr>
          <p:spPr bwMode="auto">
            <a:xfrm>
              <a:off x="3292" y="0"/>
              <a:ext cx="2214" cy="368"/>
            </a:xfrm>
            <a:prstGeom prst="rect">
              <a:avLst/>
            </a:prstGeom>
            <a:noFill/>
            <a:ln w="9525">
              <a:noFill/>
              <a:miter lim="800000"/>
              <a:headEnd/>
              <a:tailEnd/>
            </a:ln>
            <a:effectLst/>
          </p:spPr>
          <p:txBody>
            <a:bodyPr wrap="square">
              <a:spAutoFit/>
            </a:bodyPr>
            <a:lstStyle/>
            <a:p>
              <a:pPr>
                <a:defRPr/>
              </a:pPr>
              <a:r>
                <a:rPr lang="en-US" sz="3200" b="1" dirty="0" err="1" smtClean="0">
                  <a:effectLst>
                    <a:outerShdw blurRad="38100" dist="38100" dir="2700000" algn="tl">
                      <a:srgbClr val="C0C0C0"/>
                    </a:outerShdw>
                  </a:effectLst>
                </a:rPr>
                <a:t>classificazione</a:t>
              </a:r>
              <a:endParaRPr lang="en-US" sz="3200" b="1" dirty="0">
                <a:effectLst>
                  <a:outerShdw blurRad="38100" dist="38100" dir="2700000" algn="tl">
                    <a:srgbClr val="C0C0C0"/>
                  </a:outerShdw>
                </a:effectLst>
              </a:endParaRPr>
            </a:p>
          </p:txBody>
        </p:sp>
        <p:grpSp>
          <p:nvGrpSpPr>
            <p:cNvPr id="13325" name="Group 68"/>
            <p:cNvGrpSpPr>
              <a:grpSpLocks/>
            </p:cNvGrpSpPr>
            <p:nvPr/>
          </p:nvGrpSpPr>
          <p:grpSpPr bwMode="auto">
            <a:xfrm>
              <a:off x="4128" y="479"/>
              <a:ext cx="1287" cy="481"/>
              <a:chOff x="4128" y="479"/>
              <a:chExt cx="1287" cy="481"/>
            </a:xfrm>
          </p:grpSpPr>
          <p:sp>
            <p:nvSpPr>
              <p:cNvPr id="13326" name="AutoShape 69"/>
              <p:cNvSpPr>
                <a:spLocks noChangeArrowheads="1"/>
              </p:cNvSpPr>
              <p:nvPr/>
            </p:nvSpPr>
            <p:spPr bwMode="auto">
              <a:xfrm>
                <a:off x="4128" y="480"/>
                <a:ext cx="1287" cy="480"/>
              </a:xfrm>
              <a:prstGeom prst="parallelogram">
                <a:avLst>
                  <a:gd name="adj" fmla="val 79904"/>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13327" name="Picture 70" descr="violin"/>
              <p:cNvPicPr>
                <a:picLocks noChangeAspect="1" noChangeArrowheads="1"/>
              </p:cNvPicPr>
              <p:nvPr/>
            </p:nvPicPr>
            <p:blipFill>
              <a:blip r:embed="rId9" cstate="print">
                <a:grayscl/>
                <a:extLst>
                  <a:ext uri="{28A0092B-C50C-407E-A947-70E740481C1C}">
                    <a14:useLocalDpi xmlns:a14="http://schemas.microsoft.com/office/drawing/2010/main" val="0"/>
                  </a:ext>
                </a:extLst>
              </a:blip>
              <a:srcRect/>
              <a:stretch>
                <a:fillRect/>
              </a:stretch>
            </p:blipFill>
            <p:spPr bwMode="auto">
              <a:xfrm rot="-863181">
                <a:off x="4359" y="479"/>
                <a:ext cx="921"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36188708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5" name="Rectangle 3"/>
          <p:cNvSpPr>
            <a:spLocks noChangeArrowheads="1"/>
          </p:cNvSpPr>
          <p:nvPr/>
        </p:nvSpPr>
        <p:spPr bwMode="auto">
          <a:xfrm>
            <a:off x="457200" y="274638"/>
            <a:ext cx="8461972" cy="563562"/>
          </a:xfrm>
          <a:prstGeom prst="rect">
            <a:avLst/>
          </a:prstGeom>
          <a:noFill/>
          <a:ln w="9525">
            <a:noFill/>
            <a:miter lim="800000"/>
            <a:headEnd/>
            <a:tailEnd/>
          </a:ln>
          <a:effectLst/>
        </p:spPr>
        <p:txBody>
          <a:bodyPr anchor="ctr"/>
          <a:lstStyle/>
          <a:p>
            <a:pPr>
              <a:defRPr/>
            </a:pPr>
            <a:r>
              <a:rPr lang="en-US" sz="3400" b="1" dirty="0" err="1" smtClean="0">
                <a:solidFill>
                  <a:srgbClr val="800000"/>
                </a:solidFill>
                <a:effectLst>
                  <a:outerShdw blurRad="38100" dist="38100" dir="2700000" algn="tl">
                    <a:srgbClr val="FFFFFF"/>
                  </a:outerShdw>
                </a:effectLst>
              </a:rPr>
              <a:t>Addestramento</a:t>
            </a:r>
            <a:r>
              <a:rPr lang="en-US" sz="3400" b="1" dirty="0" smtClean="0">
                <a:solidFill>
                  <a:srgbClr val="800000"/>
                </a:solidFill>
                <a:effectLst>
                  <a:outerShdw blurRad="38100" dist="38100" dir="2700000" algn="tl">
                    <a:srgbClr val="FFFFFF"/>
                  </a:outerShdw>
                </a:effectLst>
              </a:rPr>
              <a:t> </a:t>
            </a:r>
            <a:r>
              <a:rPr lang="en-US" sz="3400" b="1" dirty="0" err="1" smtClean="0">
                <a:solidFill>
                  <a:srgbClr val="800000"/>
                </a:solidFill>
                <a:effectLst>
                  <a:outerShdw blurRad="38100" dist="38100" dir="2700000" algn="tl">
                    <a:srgbClr val="FFFFFF"/>
                  </a:outerShdw>
                </a:effectLst>
              </a:rPr>
              <a:t>dei</a:t>
            </a:r>
            <a:r>
              <a:rPr lang="en-US" sz="3400" b="1" dirty="0" smtClean="0">
                <a:solidFill>
                  <a:srgbClr val="800000"/>
                </a:solidFill>
                <a:effectLst>
                  <a:outerShdw blurRad="38100" dist="38100" dir="2700000" algn="tl">
                    <a:srgbClr val="FFFFFF"/>
                  </a:outerShdw>
                </a:effectLst>
              </a:rPr>
              <a:t> </a:t>
            </a:r>
            <a:r>
              <a:rPr lang="en-US" sz="3400" b="1" dirty="0" err="1" smtClean="0">
                <a:solidFill>
                  <a:srgbClr val="800000"/>
                </a:solidFill>
                <a:effectLst>
                  <a:outerShdw blurRad="38100" dist="38100" dir="2700000" algn="tl">
                    <a:srgbClr val="FFFFFF"/>
                  </a:outerShdw>
                </a:effectLst>
              </a:rPr>
              <a:t>modelli</a:t>
            </a:r>
            <a:r>
              <a:rPr lang="en-US" sz="3400" b="1" dirty="0" smtClean="0">
                <a:solidFill>
                  <a:srgbClr val="800000"/>
                </a:solidFill>
                <a:effectLst>
                  <a:outerShdw blurRad="38100" dist="38100" dir="2700000" algn="tl">
                    <a:srgbClr val="FFFFFF"/>
                  </a:outerShdw>
                </a:effectLst>
              </a:rPr>
              <a:t> di </a:t>
            </a:r>
            <a:r>
              <a:rPr lang="en-US" sz="3400" b="1" dirty="0" err="1" smtClean="0">
                <a:solidFill>
                  <a:srgbClr val="800000"/>
                </a:solidFill>
                <a:effectLst>
                  <a:outerShdw blurRad="38100" dist="38100" dir="2700000" algn="tl">
                    <a:srgbClr val="FFFFFF"/>
                  </a:outerShdw>
                </a:effectLst>
              </a:rPr>
              <a:t>categoria</a:t>
            </a:r>
            <a:endParaRPr lang="en-US" sz="3400" b="1" dirty="0">
              <a:solidFill>
                <a:srgbClr val="800000"/>
              </a:solidFill>
              <a:effectLst>
                <a:outerShdw blurRad="38100" dist="38100" dir="2700000" algn="tl">
                  <a:srgbClr val="FFFFFF"/>
                </a:outerShdw>
              </a:effectLst>
            </a:endParaRPr>
          </a:p>
        </p:txBody>
      </p:sp>
      <p:grpSp>
        <p:nvGrpSpPr>
          <p:cNvPr id="2" name="Group 1"/>
          <p:cNvGrpSpPr/>
          <p:nvPr/>
        </p:nvGrpSpPr>
        <p:grpSpPr>
          <a:xfrm>
            <a:off x="4295379" y="2415068"/>
            <a:ext cx="4766272" cy="2319765"/>
            <a:chOff x="455583" y="2286000"/>
            <a:chExt cx="8463589" cy="4119265"/>
          </a:xfrm>
        </p:grpSpPr>
        <p:pic>
          <p:nvPicPr>
            <p:cNvPr id="24578" name="Picture 2" descr="tmp"/>
            <p:cNvPicPr>
              <a:picLocks noChangeAspect="1" noChangeArrowheads="1"/>
            </p:cNvPicPr>
            <p:nvPr/>
          </p:nvPicPr>
          <p:blipFill>
            <a:blip r:embed="rId2">
              <a:grayscl/>
              <a:extLst>
                <a:ext uri="{28A0092B-C50C-407E-A947-70E740481C1C}">
                  <a14:useLocalDpi xmlns:a14="http://schemas.microsoft.com/office/drawing/2010/main" val="0"/>
                </a:ext>
              </a:extLst>
            </a:blip>
            <a:srcRect l="2948" t="17174" r="66127" b="47049"/>
            <a:stretch>
              <a:fillRect/>
            </a:stretch>
          </p:blipFill>
          <p:spPr bwMode="auto">
            <a:xfrm>
              <a:off x="6986883" y="2346042"/>
              <a:ext cx="1932289" cy="144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Group 4"/>
            <p:cNvGrpSpPr>
              <a:grpSpLocks/>
            </p:cNvGrpSpPr>
            <p:nvPr/>
          </p:nvGrpSpPr>
          <p:grpSpPr bwMode="auto">
            <a:xfrm>
              <a:off x="1317625" y="5111750"/>
              <a:ext cx="6835775" cy="755650"/>
              <a:chOff x="2256" y="2544"/>
              <a:chExt cx="3202" cy="354"/>
            </a:xfrm>
          </p:grpSpPr>
          <p:pic>
            <p:nvPicPr>
              <p:cNvPr id="24596" name="Picture 5"/>
              <p:cNvPicPr>
                <a:picLocks noChangeAspect="1" noChangeArrowheads="1"/>
              </p:cNvPicPr>
              <p:nvPr/>
            </p:nvPicPr>
            <p:blipFill>
              <a:blip r:embed="rId3">
                <a:extLst>
                  <a:ext uri="{28A0092B-C50C-407E-A947-70E740481C1C}">
                    <a14:useLocalDpi xmlns:a14="http://schemas.microsoft.com/office/drawing/2010/main" val="0"/>
                  </a:ext>
                </a:extLst>
              </a:blip>
              <a:srcRect t="46179" r="21556" b="47224"/>
              <a:stretch>
                <a:fillRect/>
              </a:stretch>
            </p:blipFill>
            <p:spPr bwMode="auto">
              <a:xfrm>
                <a:off x="2256" y="2688"/>
                <a:ext cx="2640"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7" name="Text Box 6"/>
              <p:cNvSpPr txBox="1">
                <a:spLocks noChangeArrowheads="1"/>
              </p:cNvSpPr>
              <p:nvPr/>
            </p:nvSpPr>
            <p:spPr bwMode="auto">
              <a:xfrm>
                <a:off x="4944" y="2544"/>
                <a:ext cx="51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3200" b="1"/>
                  <a:t>…..</a:t>
                </a:r>
              </a:p>
            </p:txBody>
          </p:sp>
        </p:grpSp>
        <p:sp>
          <p:nvSpPr>
            <p:cNvPr id="24581" name="Line 7"/>
            <p:cNvSpPr>
              <a:spLocks noChangeShapeType="1"/>
            </p:cNvSpPr>
            <p:nvPr/>
          </p:nvSpPr>
          <p:spPr bwMode="auto">
            <a:xfrm>
              <a:off x="1066800" y="5105400"/>
              <a:ext cx="7239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2" name="Line 8"/>
            <p:cNvSpPr>
              <a:spLocks noChangeShapeType="1"/>
            </p:cNvSpPr>
            <p:nvPr/>
          </p:nvSpPr>
          <p:spPr bwMode="auto">
            <a:xfrm flipV="1">
              <a:off x="1066800" y="2286000"/>
              <a:ext cx="0" cy="2819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583" name="Rectangle 9"/>
            <p:cNvSpPr>
              <a:spLocks noChangeArrowheads="1"/>
            </p:cNvSpPr>
            <p:nvPr/>
          </p:nvSpPr>
          <p:spPr bwMode="auto">
            <a:xfrm>
              <a:off x="1447800" y="4495800"/>
              <a:ext cx="228600" cy="609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4" name="Rectangle 10"/>
            <p:cNvSpPr>
              <a:spLocks noChangeArrowheads="1"/>
            </p:cNvSpPr>
            <p:nvPr/>
          </p:nvSpPr>
          <p:spPr bwMode="auto">
            <a:xfrm>
              <a:off x="19050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5" name="Rectangle 11"/>
            <p:cNvSpPr>
              <a:spLocks noChangeArrowheads="1"/>
            </p:cNvSpPr>
            <p:nvPr/>
          </p:nvSpPr>
          <p:spPr bwMode="auto">
            <a:xfrm>
              <a:off x="2438400" y="3657600"/>
              <a:ext cx="228600" cy="1447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6" name="Rectangle 12"/>
            <p:cNvSpPr>
              <a:spLocks noChangeArrowheads="1"/>
            </p:cNvSpPr>
            <p:nvPr/>
          </p:nvSpPr>
          <p:spPr bwMode="auto">
            <a:xfrm>
              <a:off x="2971800" y="4800600"/>
              <a:ext cx="228600" cy="3048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7" name="Rectangle 13"/>
            <p:cNvSpPr>
              <a:spLocks noChangeArrowheads="1"/>
            </p:cNvSpPr>
            <p:nvPr/>
          </p:nvSpPr>
          <p:spPr bwMode="auto">
            <a:xfrm>
              <a:off x="3505200" y="2819400"/>
              <a:ext cx="228600" cy="2286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8" name="Rectangle 14"/>
            <p:cNvSpPr>
              <a:spLocks noChangeArrowheads="1"/>
            </p:cNvSpPr>
            <p:nvPr/>
          </p:nvSpPr>
          <p:spPr bwMode="auto">
            <a:xfrm>
              <a:off x="4038600" y="3962400"/>
              <a:ext cx="228600" cy="11430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89" name="Rectangle 15"/>
            <p:cNvSpPr>
              <a:spLocks noChangeArrowheads="1"/>
            </p:cNvSpPr>
            <p:nvPr/>
          </p:nvSpPr>
          <p:spPr bwMode="auto">
            <a:xfrm>
              <a:off x="4572000" y="3505200"/>
              <a:ext cx="228600" cy="1600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0" name="Rectangle 16"/>
            <p:cNvSpPr>
              <a:spLocks noChangeArrowheads="1"/>
            </p:cNvSpPr>
            <p:nvPr/>
          </p:nvSpPr>
          <p:spPr bwMode="auto">
            <a:xfrm>
              <a:off x="5029200" y="4267200"/>
              <a:ext cx="228600" cy="838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1" name="Rectangle 17"/>
            <p:cNvSpPr>
              <a:spLocks noChangeArrowheads="1"/>
            </p:cNvSpPr>
            <p:nvPr/>
          </p:nvSpPr>
          <p:spPr bwMode="auto">
            <a:xfrm>
              <a:off x="5562600" y="3352800"/>
              <a:ext cx="228600" cy="17526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2" name="Rectangle 18"/>
            <p:cNvSpPr>
              <a:spLocks noChangeArrowheads="1"/>
            </p:cNvSpPr>
            <p:nvPr/>
          </p:nvSpPr>
          <p:spPr bwMode="auto">
            <a:xfrm>
              <a:off x="6096000" y="4648200"/>
              <a:ext cx="228600" cy="4572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3" name="Rectangle 19"/>
            <p:cNvSpPr>
              <a:spLocks noChangeArrowheads="1"/>
            </p:cNvSpPr>
            <p:nvPr/>
          </p:nvSpPr>
          <p:spPr bwMode="auto">
            <a:xfrm>
              <a:off x="6553200" y="3810000"/>
              <a:ext cx="228600" cy="1295400"/>
            </a:xfrm>
            <a:prstGeom prst="rect">
              <a:avLst/>
            </a:prstGeom>
            <a:solidFill>
              <a:srgbClr val="FF99CC"/>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24594" name="Text Box 20"/>
            <p:cNvSpPr txBox="1">
              <a:spLocks noChangeArrowheads="1"/>
            </p:cNvSpPr>
            <p:nvPr/>
          </p:nvSpPr>
          <p:spPr bwMode="auto">
            <a:xfrm rot="-5400000">
              <a:off x="-6563" y="3649633"/>
              <a:ext cx="13244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000" dirty="0" err="1" smtClean="0"/>
                <a:t>frequenza</a:t>
              </a:r>
              <a:endParaRPr lang="en-US" altLang="en-US" sz="2000" dirty="0"/>
            </a:p>
          </p:txBody>
        </p:sp>
        <p:sp>
          <p:nvSpPr>
            <p:cNvPr id="24595" name="Text Box 21"/>
            <p:cNvSpPr txBox="1">
              <a:spLocks noChangeArrowheads="1"/>
            </p:cNvSpPr>
            <p:nvPr/>
          </p:nvSpPr>
          <p:spPr bwMode="auto">
            <a:xfrm>
              <a:off x="3657600" y="5943600"/>
              <a:ext cx="19656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smtClean="0"/>
                <a:t>N </a:t>
              </a:r>
              <a:r>
                <a:rPr lang="en-US" altLang="en-US" sz="2400" dirty="0" err="1" smtClean="0"/>
                <a:t>codewords</a:t>
              </a:r>
              <a:endParaRPr lang="en-US" altLang="en-US" sz="2400" dirty="0"/>
            </a:p>
          </p:txBody>
        </p:sp>
      </p:grpSp>
      <p:sp>
        <p:nvSpPr>
          <p:cNvPr id="22" name="Rectangle 21"/>
          <p:cNvSpPr/>
          <p:nvPr/>
        </p:nvSpPr>
        <p:spPr>
          <a:xfrm>
            <a:off x="323527" y="975788"/>
            <a:ext cx="6732561" cy="1384995"/>
          </a:xfrm>
          <a:prstGeom prst="rect">
            <a:avLst/>
          </a:prstGeom>
        </p:spPr>
        <p:txBody>
          <a:bodyPr wrap="square">
            <a:spAutoFit/>
          </a:bodyPr>
          <a:lstStyle/>
          <a:p>
            <a:pPr marL="342900" lvl="0" indent="-342900">
              <a:spcBef>
                <a:spcPct val="20000"/>
              </a:spcBef>
              <a:buFontTx/>
              <a:buChar char="•"/>
            </a:pPr>
            <a:r>
              <a:rPr lang="it-IT" altLang="en-US" sz="2800" kern="0" dirty="0" smtClean="0">
                <a:solidFill>
                  <a:srgbClr val="000000"/>
                </a:solidFill>
                <a:latin typeface="Tahoma"/>
                <a:cs typeface="Arial"/>
              </a:rPr>
              <a:t>Assumendo di avere D dati di training, mi costruisco una matrice N codewords x D campioni</a:t>
            </a:r>
            <a:endParaRPr lang="it-IT" altLang="en-US" sz="2800" i="1" kern="0" dirty="0" smtClean="0">
              <a:solidFill>
                <a:srgbClr val="000000"/>
              </a:solidFill>
              <a:latin typeface="Tahoma"/>
              <a:cs typeface="Arial"/>
            </a:endParaRPr>
          </a:p>
        </p:txBody>
      </p:sp>
      <p:sp>
        <p:nvSpPr>
          <p:cNvPr id="3" name="Rectangle 2"/>
          <p:cNvSpPr/>
          <p:nvPr/>
        </p:nvSpPr>
        <p:spPr>
          <a:xfrm>
            <a:off x="1086721" y="3433289"/>
            <a:ext cx="2574191" cy="159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6200000">
            <a:off x="-526244" y="3915784"/>
            <a:ext cx="2348720" cy="523220"/>
          </a:xfrm>
          <a:prstGeom prst="rect">
            <a:avLst/>
          </a:prstGeom>
        </p:spPr>
        <p:txBody>
          <a:bodyPr wrap="none">
            <a:spAutoFit/>
          </a:bodyPr>
          <a:lstStyle/>
          <a:p>
            <a:r>
              <a:rPr lang="it-IT" altLang="en-US" sz="2800" kern="0" dirty="0">
                <a:solidFill>
                  <a:srgbClr val="000000"/>
                </a:solidFill>
                <a:latin typeface="Tahoma"/>
                <a:cs typeface="Arial"/>
              </a:rPr>
              <a:t>N codewords </a:t>
            </a:r>
            <a:endParaRPr lang="en-US" sz="2800" dirty="0"/>
          </a:p>
        </p:txBody>
      </p:sp>
      <p:sp>
        <p:nvSpPr>
          <p:cNvPr id="5" name="Rectangle 4"/>
          <p:cNvSpPr/>
          <p:nvPr/>
        </p:nvSpPr>
        <p:spPr>
          <a:xfrm>
            <a:off x="1396625" y="2858627"/>
            <a:ext cx="1954381" cy="523220"/>
          </a:xfrm>
          <a:prstGeom prst="rect">
            <a:avLst/>
          </a:prstGeom>
        </p:spPr>
        <p:txBody>
          <a:bodyPr wrap="none">
            <a:spAutoFit/>
          </a:bodyPr>
          <a:lstStyle/>
          <a:p>
            <a:r>
              <a:rPr lang="it-IT" altLang="en-US" sz="2800" kern="0" dirty="0">
                <a:solidFill>
                  <a:srgbClr val="000000"/>
                </a:solidFill>
                <a:latin typeface="Tahoma"/>
                <a:cs typeface="Arial"/>
              </a:rPr>
              <a:t>D campioni</a:t>
            </a:r>
            <a:endParaRPr lang="en-US" sz="2800" dirty="0"/>
          </a:p>
        </p:txBody>
      </p:sp>
      <p:cxnSp>
        <p:nvCxnSpPr>
          <p:cNvPr id="7" name="Straight Arrow Connector 6"/>
          <p:cNvCxnSpPr>
            <a:stCxn id="24594" idx="0"/>
          </p:cNvCxnSpPr>
          <p:nvPr/>
        </p:nvCxnSpPr>
        <p:spPr>
          <a:xfrm flipH="1">
            <a:off x="3131840" y="3295659"/>
            <a:ext cx="1163539" cy="137631"/>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131840" y="3433289"/>
            <a:ext cx="0" cy="1593272"/>
          </a:xfrm>
          <a:prstGeom prst="line">
            <a:avLst/>
          </a:prstGeom>
          <a:ln w="44450">
            <a:solidFill>
              <a:srgbClr val="FF99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2078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Classificazione</a:t>
            </a:r>
            <a:r>
              <a:rPr lang="en-US" sz="3600" b="1" dirty="0" smtClean="0"/>
              <a:t> (2)</a:t>
            </a:r>
            <a:endParaRPr lang="en-US" sz="3600" b="1" dirty="0"/>
          </a:p>
        </p:txBody>
      </p:sp>
      <p:sp>
        <p:nvSpPr>
          <p:cNvPr id="3" name="Content Placeholder 2"/>
          <p:cNvSpPr>
            <a:spLocks noGrp="1"/>
          </p:cNvSpPr>
          <p:nvPr>
            <p:ph idx="1"/>
          </p:nvPr>
        </p:nvSpPr>
        <p:spPr>
          <a:xfrm>
            <a:off x="539750" y="1412875"/>
            <a:ext cx="8280722" cy="4608413"/>
          </a:xfrm>
        </p:spPr>
        <p:txBody>
          <a:bodyPr/>
          <a:lstStyle/>
          <a:p>
            <a:r>
              <a:rPr lang="it-IT" dirty="0" smtClean="0"/>
              <a:t>Questa operazione è quella a cui risponde google quando chiedete con una parola </a:t>
            </a:r>
            <a:r>
              <a:rPr lang="it-IT" dirty="0" smtClean="0"/>
              <a:t>alcune </a:t>
            </a:r>
            <a:r>
              <a:rPr lang="it-IT" dirty="0" smtClean="0"/>
              <a:t>immagini (es.:»person»)</a:t>
            </a:r>
            <a:endParaRPr lang="en-US" sz="2400" i="1" dirty="0" smtClean="0"/>
          </a:p>
          <a:p>
            <a:pPr lvl="1"/>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a:t>
            </a:fld>
            <a:endParaRPr lang="it-IT"/>
          </a:p>
        </p:txBody>
      </p:sp>
      <p:pic>
        <p:nvPicPr>
          <p:cNvPr id="295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12976"/>
            <a:ext cx="7597972" cy="2832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2227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1"/>
          <p:cNvSpPr>
            <a:spLocks noChangeArrowheads="1"/>
          </p:cNvSpPr>
          <p:nvPr/>
        </p:nvSpPr>
        <p:spPr bwMode="auto">
          <a:xfrm>
            <a:off x="0" y="1447800"/>
            <a:ext cx="9144000" cy="14478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en-US"/>
          </a:p>
        </p:txBody>
      </p:sp>
      <p:sp>
        <p:nvSpPr>
          <p:cNvPr id="27653" name="Text Box 28"/>
          <p:cNvSpPr txBox="1">
            <a:spLocks noChangeArrowheads="1"/>
          </p:cNvSpPr>
          <p:nvPr/>
        </p:nvSpPr>
        <p:spPr bwMode="auto">
          <a:xfrm>
            <a:off x="457200" y="1630363"/>
            <a:ext cx="6934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Tx/>
              <a:buAutoNum type="arabicPeriod"/>
            </a:pPr>
            <a:r>
              <a:rPr lang="en-US" altLang="en-US" sz="3200" dirty="0"/>
              <a:t> </a:t>
            </a:r>
            <a:r>
              <a:rPr lang="en-US" altLang="en-US" sz="3200" dirty="0" err="1" smtClean="0"/>
              <a:t>Metodi</a:t>
            </a:r>
            <a:r>
              <a:rPr lang="en-US" altLang="en-US" sz="3200" dirty="0" smtClean="0"/>
              <a:t> </a:t>
            </a:r>
            <a:r>
              <a:rPr lang="en-US" altLang="en-US" sz="3200" dirty="0" err="1" smtClean="0"/>
              <a:t>discriminativi</a:t>
            </a:r>
            <a:r>
              <a:rPr lang="en-US" altLang="en-US" sz="3200" dirty="0" smtClean="0"/>
              <a:t>: </a:t>
            </a:r>
            <a:endParaRPr lang="en-US" altLang="en-US" sz="3200" dirty="0"/>
          </a:p>
          <a:p>
            <a:pPr lvl="1" eaLnBrk="1" hangingPunct="1"/>
            <a:r>
              <a:rPr lang="en-US" altLang="en-US" sz="3200" dirty="0"/>
              <a:t>			- SVM</a:t>
            </a:r>
          </a:p>
          <a:p>
            <a:pPr eaLnBrk="1" hangingPunct="1">
              <a:buFontTx/>
              <a:buAutoNum type="arabicPeriod"/>
            </a:pPr>
            <a:endParaRPr lang="en-US" altLang="en-US" sz="3200" dirty="0"/>
          </a:p>
          <a:p>
            <a:pPr eaLnBrk="1" hangingPunct="1">
              <a:buFontTx/>
              <a:buAutoNum type="arabicPeriod"/>
            </a:pPr>
            <a:endParaRPr lang="en-US" altLang="en-US" sz="3200" dirty="0"/>
          </a:p>
          <a:p>
            <a:pPr eaLnBrk="1" hangingPunct="1">
              <a:buFontTx/>
              <a:buAutoNum type="arabicPeriod"/>
            </a:pPr>
            <a:r>
              <a:rPr lang="en-US" altLang="en-US" sz="3200" dirty="0"/>
              <a:t> </a:t>
            </a:r>
            <a:r>
              <a:rPr lang="en-US" altLang="en-US" sz="3200" dirty="0" err="1"/>
              <a:t>Metodi</a:t>
            </a:r>
            <a:r>
              <a:rPr lang="en-US" altLang="en-US" sz="3200" dirty="0"/>
              <a:t> </a:t>
            </a:r>
            <a:r>
              <a:rPr lang="en-US" altLang="en-US" sz="3200" dirty="0" err="1"/>
              <a:t>generativi</a:t>
            </a:r>
            <a:r>
              <a:rPr lang="en-US" altLang="en-US" sz="3200" dirty="0"/>
              <a:t>: </a:t>
            </a:r>
          </a:p>
          <a:p>
            <a:pPr lvl="1" eaLnBrk="1" hangingPunct="1"/>
            <a:r>
              <a:rPr lang="en-US" altLang="en-US" sz="3200" dirty="0"/>
              <a:t> 			- graphical </a:t>
            </a:r>
            <a:r>
              <a:rPr lang="en-US" altLang="en-US" sz="3200" dirty="0" smtClean="0"/>
              <a:t>models</a:t>
            </a:r>
            <a:endParaRPr lang="en-US" altLang="en-US" sz="3200" dirty="0"/>
          </a:p>
        </p:txBody>
      </p:sp>
      <p:pic>
        <p:nvPicPr>
          <p:cNvPr id="27654" name="Picture 32" descr="class-densit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4771" y="3410744"/>
            <a:ext cx="18288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33" descr="class-prob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4771" y="1406781"/>
            <a:ext cx="1905000"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a:spLocks noChangeArrowheads="1"/>
          </p:cNvSpPr>
          <p:nvPr/>
        </p:nvSpPr>
        <p:spPr bwMode="auto">
          <a:xfrm>
            <a:off x="457200" y="274638"/>
            <a:ext cx="8229600" cy="563562"/>
          </a:xfrm>
          <a:prstGeom prst="rect">
            <a:avLst/>
          </a:prstGeom>
          <a:noFill/>
          <a:ln w="9525">
            <a:noFill/>
            <a:miter lim="800000"/>
            <a:headEnd/>
            <a:tailEnd/>
          </a:ln>
          <a:effectLst/>
        </p:spPr>
        <p:txBody>
          <a:bodyPr anchor="ctr"/>
          <a:lstStyle/>
          <a:p>
            <a:pPr>
              <a:defRPr/>
            </a:pPr>
            <a:r>
              <a:rPr lang="en-US" sz="3400" b="1" dirty="0" err="1" smtClean="0">
                <a:solidFill>
                  <a:srgbClr val="800000"/>
                </a:solidFill>
                <a:effectLst>
                  <a:outerShdw blurRad="38100" dist="38100" dir="2700000" algn="tl">
                    <a:srgbClr val="FFFFFF"/>
                  </a:outerShdw>
                </a:effectLst>
              </a:rPr>
              <a:t>Addestramento</a:t>
            </a:r>
            <a:r>
              <a:rPr lang="en-US" sz="3400" b="1" dirty="0" smtClean="0">
                <a:solidFill>
                  <a:srgbClr val="800000"/>
                </a:solidFill>
                <a:effectLst>
                  <a:outerShdw blurRad="38100" dist="38100" dir="2700000" algn="tl">
                    <a:srgbClr val="FFFFFF"/>
                  </a:outerShdw>
                </a:effectLst>
              </a:rPr>
              <a:t> del </a:t>
            </a:r>
            <a:r>
              <a:rPr lang="en-US" sz="3400" b="1" dirty="0" err="1" smtClean="0">
                <a:solidFill>
                  <a:srgbClr val="800000"/>
                </a:solidFill>
                <a:effectLst>
                  <a:outerShdw blurRad="38100" dist="38100" dir="2700000" algn="tl">
                    <a:srgbClr val="FFFFFF"/>
                  </a:outerShdw>
                </a:effectLst>
              </a:rPr>
              <a:t>classificatore</a:t>
            </a:r>
            <a:r>
              <a:rPr lang="en-US" sz="3400" b="1" dirty="0" smtClean="0">
                <a:solidFill>
                  <a:srgbClr val="800000"/>
                </a:solidFill>
                <a:effectLst>
                  <a:outerShdw blurRad="38100" dist="38100" dir="2700000" algn="tl">
                    <a:srgbClr val="FFFFFF"/>
                  </a:outerShdw>
                </a:effectLst>
              </a:rPr>
              <a:t> e </a:t>
            </a:r>
            <a:r>
              <a:rPr lang="en-US" sz="3400" b="1" dirty="0" err="1" smtClean="0">
                <a:solidFill>
                  <a:srgbClr val="800000"/>
                </a:solidFill>
                <a:effectLst>
                  <a:outerShdw blurRad="38100" dist="38100" dir="2700000" algn="tl">
                    <a:srgbClr val="FFFFFF"/>
                  </a:outerShdw>
                </a:effectLst>
              </a:rPr>
              <a:t>classificazione</a:t>
            </a:r>
            <a:endParaRPr lang="en-US" sz="3400" b="1" dirty="0">
              <a:solidFill>
                <a:srgbClr val="800000"/>
              </a:solidFill>
              <a:effectLst>
                <a:outerShdw blurRad="38100" dist="38100" dir="2700000" algn="tl">
                  <a:srgbClr val="FFFFFF"/>
                </a:outerShdw>
              </a:effectLst>
            </a:endParaRPr>
          </a:p>
        </p:txBody>
      </p:sp>
    </p:spTree>
    <p:extLst>
      <p:ext uri="{BB962C8B-B14F-4D97-AF65-F5344CB8AC3E}">
        <p14:creationId xmlns:p14="http://schemas.microsoft.com/office/powerpoint/2010/main" val="21759731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zeb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419600"/>
            <a:ext cx="2514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5" descr="okap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419600"/>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Oval 6"/>
          <p:cNvSpPr>
            <a:spLocks noChangeArrowheads="1"/>
          </p:cNvSpPr>
          <p:nvPr/>
        </p:nvSpPr>
        <p:spPr bwMode="auto">
          <a:xfrm>
            <a:off x="4267200" y="3200400"/>
            <a:ext cx="228600" cy="2286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4037" name="Oval 7"/>
          <p:cNvSpPr>
            <a:spLocks noChangeArrowheads="1"/>
          </p:cNvSpPr>
          <p:nvPr/>
        </p:nvSpPr>
        <p:spPr bwMode="auto">
          <a:xfrm>
            <a:off x="4495800" y="2743200"/>
            <a:ext cx="228600" cy="228600"/>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4038" name="Text Box 8"/>
          <p:cNvSpPr txBox="1">
            <a:spLocks noChangeArrowheads="1"/>
          </p:cNvSpPr>
          <p:nvPr/>
        </p:nvSpPr>
        <p:spPr bwMode="auto">
          <a:xfrm>
            <a:off x="4697689" y="2092052"/>
            <a:ext cx="9893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a:t>Zebra</a:t>
            </a:r>
          </a:p>
        </p:txBody>
      </p:sp>
      <p:sp>
        <p:nvSpPr>
          <p:cNvPr id="44039" name="Text Box 9"/>
          <p:cNvSpPr txBox="1">
            <a:spLocks noChangeArrowheads="1"/>
          </p:cNvSpPr>
          <p:nvPr/>
        </p:nvSpPr>
        <p:spPr bwMode="auto">
          <a:xfrm>
            <a:off x="5077927" y="3236267"/>
            <a:ext cx="16241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a:t>Non-zebra</a:t>
            </a:r>
          </a:p>
        </p:txBody>
      </p:sp>
      <p:sp>
        <p:nvSpPr>
          <p:cNvPr id="44040" name="Freeform 12"/>
          <p:cNvSpPr>
            <a:spLocks/>
          </p:cNvSpPr>
          <p:nvPr/>
        </p:nvSpPr>
        <p:spPr bwMode="auto">
          <a:xfrm>
            <a:off x="2590800" y="2819400"/>
            <a:ext cx="2819400" cy="317500"/>
          </a:xfrm>
          <a:custGeom>
            <a:avLst/>
            <a:gdLst>
              <a:gd name="T0" fmla="*/ 0 w 1776"/>
              <a:gd name="T1" fmla="*/ 88900 h 200"/>
              <a:gd name="T2" fmla="*/ 762000 w 1776"/>
              <a:gd name="T3" fmla="*/ 12700 h 200"/>
              <a:gd name="T4" fmla="*/ 1447800 w 1776"/>
              <a:gd name="T5" fmla="*/ 165100 h 200"/>
              <a:gd name="T6" fmla="*/ 2057400 w 1776"/>
              <a:gd name="T7" fmla="*/ 317500 h 200"/>
              <a:gd name="T8" fmla="*/ 2819400 w 1776"/>
              <a:gd name="T9" fmla="*/ 165100 h 200"/>
              <a:gd name="T10" fmla="*/ 0 60000 65536"/>
              <a:gd name="T11" fmla="*/ 0 60000 65536"/>
              <a:gd name="T12" fmla="*/ 0 60000 65536"/>
              <a:gd name="T13" fmla="*/ 0 60000 65536"/>
              <a:gd name="T14" fmla="*/ 0 60000 65536"/>
              <a:gd name="T15" fmla="*/ 0 w 1776"/>
              <a:gd name="T16" fmla="*/ 0 h 200"/>
              <a:gd name="T17" fmla="*/ 1776 w 1776"/>
              <a:gd name="T18" fmla="*/ 200 h 200"/>
            </a:gdLst>
            <a:ahLst/>
            <a:cxnLst>
              <a:cxn ang="T10">
                <a:pos x="T0" y="T1"/>
              </a:cxn>
              <a:cxn ang="T11">
                <a:pos x="T2" y="T3"/>
              </a:cxn>
              <a:cxn ang="T12">
                <a:pos x="T4" y="T5"/>
              </a:cxn>
              <a:cxn ang="T13">
                <a:pos x="T6" y="T7"/>
              </a:cxn>
              <a:cxn ang="T14">
                <a:pos x="T8" y="T9"/>
              </a:cxn>
            </a:cxnLst>
            <a:rect l="T15" t="T16" r="T17" b="T18"/>
            <a:pathLst>
              <a:path w="1776" h="200">
                <a:moveTo>
                  <a:pt x="0" y="56"/>
                </a:moveTo>
                <a:cubicBezTo>
                  <a:pt x="164" y="28"/>
                  <a:pt x="328" y="0"/>
                  <a:pt x="480" y="8"/>
                </a:cubicBezTo>
                <a:cubicBezTo>
                  <a:pt x="632" y="16"/>
                  <a:pt x="776" y="72"/>
                  <a:pt x="912" y="104"/>
                </a:cubicBezTo>
                <a:cubicBezTo>
                  <a:pt x="1048" y="136"/>
                  <a:pt x="1152" y="200"/>
                  <a:pt x="1296" y="200"/>
                </a:cubicBezTo>
                <a:cubicBezTo>
                  <a:pt x="1440" y="200"/>
                  <a:pt x="1608" y="152"/>
                  <a:pt x="1776" y="104"/>
                </a:cubicBezTo>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44041" name="AutoShape 13"/>
          <p:cNvCxnSpPr>
            <a:cxnSpLocks noChangeShapeType="1"/>
            <a:endCxn id="44037" idx="7"/>
          </p:cNvCxnSpPr>
          <p:nvPr/>
        </p:nvCxnSpPr>
        <p:spPr bwMode="auto">
          <a:xfrm rot="5400000" flipH="1">
            <a:off x="5218907" y="2248694"/>
            <a:ext cx="1828800" cy="2884487"/>
          </a:xfrm>
          <a:prstGeom prst="curvedConnector3">
            <a:avLst>
              <a:gd name="adj1" fmla="val 114324"/>
            </a:avLst>
          </a:prstGeom>
          <a:noFill/>
          <a:ln w="19050">
            <a:solidFill>
              <a:schemeClr val="tx1"/>
            </a:solidFill>
            <a:prstDash val="sysDot"/>
            <a:round/>
            <a:headEnd/>
            <a:tailEnd type="triangle" w="med" len="lg"/>
          </a:ln>
          <a:extLst>
            <a:ext uri="{909E8E84-426E-40DD-AFC4-6F175D3DCCD1}">
              <a14:hiddenFill xmlns:a14="http://schemas.microsoft.com/office/drawing/2010/main">
                <a:noFill/>
              </a14:hiddenFill>
            </a:ext>
          </a:extLst>
        </p:spPr>
      </p:cxnSp>
      <p:cxnSp>
        <p:nvCxnSpPr>
          <p:cNvPr id="44042" name="AutoShape 14"/>
          <p:cNvCxnSpPr>
            <a:cxnSpLocks noChangeShapeType="1"/>
            <a:endCxn id="44036" idx="2"/>
          </p:cNvCxnSpPr>
          <p:nvPr/>
        </p:nvCxnSpPr>
        <p:spPr bwMode="auto">
          <a:xfrm rot="-5400000">
            <a:off x="2155825" y="2517775"/>
            <a:ext cx="1314450" cy="2908300"/>
          </a:xfrm>
          <a:prstGeom prst="curvedConnector2">
            <a:avLst/>
          </a:prstGeom>
          <a:noFill/>
          <a:ln w="19050">
            <a:solidFill>
              <a:schemeClr val="tx1"/>
            </a:solidFill>
            <a:prstDash val="sysDot"/>
            <a:round/>
            <a:headEnd/>
            <a:tailEnd type="triangle" w="med" len="lg"/>
          </a:ln>
          <a:extLst>
            <a:ext uri="{909E8E84-426E-40DD-AFC4-6F175D3DCCD1}">
              <a14:hiddenFill xmlns:a14="http://schemas.microsoft.com/office/drawing/2010/main">
                <a:noFill/>
              </a14:hiddenFill>
            </a:ext>
          </a:extLst>
        </p:spPr>
      </p:cxnSp>
      <p:pic>
        <p:nvPicPr>
          <p:cNvPr id="44043" name="Picture 15" descr="00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4419600"/>
            <a:ext cx="2590800"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4044" name="AutoShape 17"/>
          <p:cNvCxnSpPr>
            <a:cxnSpLocks noChangeShapeType="1"/>
          </p:cNvCxnSpPr>
          <p:nvPr/>
        </p:nvCxnSpPr>
        <p:spPr bwMode="auto">
          <a:xfrm rot="-5400000">
            <a:off x="4131469" y="3960019"/>
            <a:ext cx="1123950" cy="366712"/>
          </a:xfrm>
          <a:prstGeom prst="curvedConnector3">
            <a:avLst>
              <a:gd name="adj1" fmla="val 49153"/>
            </a:avLst>
          </a:prstGeom>
          <a:noFill/>
          <a:ln w="19050">
            <a:solidFill>
              <a:schemeClr val="tx1"/>
            </a:solidFill>
            <a:prstDash val="sysDot"/>
            <a:round/>
            <a:headEnd/>
            <a:tailEnd type="triangle" w="med" len="lg"/>
          </a:ln>
          <a:extLst>
            <a:ext uri="{909E8E84-426E-40DD-AFC4-6F175D3DCCD1}">
              <a14:hiddenFill xmlns:a14="http://schemas.microsoft.com/office/drawing/2010/main">
                <a:noFill/>
              </a14:hiddenFill>
            </a:ext>
          </a:extLst>
        </p:spPr>
      </p:cxnSp>
      <p:sp>
        <p:nvSpPr>
          <p:cNvPr id="44045" name="Oval 18"/>
          <p:cNvSpPr>
            <a:spLocks noChangeArrowheads="1"/>
          </p:cNvSpPr>
          <p:nvPr/>
        </p:nvSpPr>
        <p:spPr bwMode="auto">
          <a:xfrm>
            <a:off x="4800600" y="3352800"/>
            <a:ext cx="228600" cy="2286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4046" name="Text Box 19"/>
          <p:cNvSpPr txBox="1">
            <a:spLocks noChangeArrowheads="1"/>
          </p:cNvSpPr>
          <p:nvPr/>
        </p:nvSpPr>
        <p:spPr bwMode="auto">
          <a:xfrm>
            <a:off x="1289285" y="2306675"/>
            <a:ext cx="296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dirty="0" smtClean="0"/>
              <a:t>Confine di </a:t>
            </a:r>
            <a:r>
              <a:rPr lang="en-US" altLang="en-US" sz="2400" dirty="0" err="1" smtClean="0"/>
              <a:t>decisione</a:t>
            </a:r>
            <a:endParaRPr lang="en-US" altLang="en-US" sz="2400" dirty="0"/>
          </a:p>
        </p:txBody>
      </p:sp>
      <p:sp>
        <p:nvSpPr>
          <p:cNvPr id="44047" name="Rectangle 23"/>
          <p:cNvSpPr>
            <a:spLocks noGrp="1" noChangeArrowheads="1"/>
          </p:cNvSpPr>
          <p:nvPr>
            <p:ph type="title"/>
          </p:nvPr>
        </p:nvSpPr>
        <p:spPr>
          <a:noFill/>
        </p:spPr>
        <p:txBody>
          <a:bodyPr/>
          <a:lstStyle/>
          <a:p>
            <a:pPr eaLnBrk="1" hangingPunct="1"/>
            <a:r>
              <a:rPr lang="en-US" altLang="en-US" sz="4000" dirty="0" err="1" smtClean="0"/>
              <a:t>Metodi</a:t>
            </a:r>
            <a:r>
              <a:rPr lang="en-US" altLang="en-US" sz="4000" dirty="0" smtClean="0"/>
              <a:t> </a:t>
            </a:r>
            <a:r>
              <a:rPr lang="en-US" altLang="en-US" sz="4000" dirty="0" err="1" smtClean="0"/>
              <a:t>discriminativi</a:t>
            </a:r>
            <a:r>
              <a:rPr lang="en-US" altLang="en-US" sz="4000" dirty="0" smtClean="0"/>
              <a:t> </a:t>
            </a:r>
            <a:r>
              <a:rPr lang="en-US" altLang="en-US" sz="4000" dirty="0" err="1" smtClean="0"/>
              <a:t>basati</a:t>
            </a:r>
            <a:r>
              <a:rPr lang="en-US" altLang="en-US" sz="4000" dirty="0" smtClean="0"/>
              <a:t> </a:t>
            </a:r>
            <a:r>
              <a:rPr lang="en-US" altLang="en-US" sz="4000" dirty="0" err="1" smtClean="0"/>
              <a:t>sulla</a:t>
            </a:r>
            <a:r>
              <a:rPr lang="en-US" altLang="en-US" sz="4000" dirty="0" smtClean="0"/>
              <a:t> </a:t>
            </a:r>
            <a:r>
              <a:rPr lang="en-US" altLang="en-US" sz="4000" dirty="0" err="1" smtClean="0"/>
              <a:t>rappresentazione</a:t>
            </a:r>
            <a:r>
              <a:rPr lang="en-US" altLang="en-US" sz="4000" dirty="0" smtClean="0"/>
              <a:t> </a:t>
            </a:r>
            <a:r>
              <a:rPr lang="en-US" altLang="en-US" sz="4000" dirty="0" err="1" smtClean="0"/>
              <a:t>BoW</a:t>
            </a:r>
            <a:endParaRPr lang="en-US" altLang="en-US" sz="4000" dirty="0" smtClean="0"/>
          </a:p>
        </p:txBody>
      </p:sp>
    </p:spTree>
    <p:extLst>
      <p:ext uri="{BB962C8B-B14F-4D97-AF65-F5344CB8AC3E}">
        <p14:creationId xmlns:p14="http://schemas.microsoft.com/office/powerpoint/2010/main" val="33161320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Metodi</a:t>
            </a:r>
            <a:r>
              <a:rPr lang="en-US" altLang="en-US" dirty="0"/>
              <a:t> </a:t>
            </a:r>
            <a:r>
              <a:rPr lang="en-US" altLang="en-US" dirty="0" err="1"/>
              <a:t>discriminativi</a:t>
            </a:r>
            <a:r>
              <a:rPr lang="en-US" altLang="en-US" dirty="0"/>
              <a:t> </a:t>
            </a:r>
            <a:r>
              <a:rPr lang="en-US" altLang="en-US" dirty="0" err="1"/>
              <a:t>basati</a:t>
            </a:r>
            <a:r>
              <a:rPr lang="en-US" altLang="en-US" dirty="0"/>
              <a:t> </a:t>
            </a:r>
            <a:r>
              <a:rPr lang="en-US" altLang="en-US" dirty="0" err="1"/>
              <a:t>sulla</a:t>
            </a:r>
            <a:r>
              <a:rPr lang="en-US" altLang="en-US" dirty="0"/>
              <a:t> </a:t>
            </a:r>
            <a:r>
              <a:rPr lang="en-US" altLang="en-US" dirty="0" err="1"/>
              <a:t>rappresentazione</a:t>
            </a:r>
            <a:r>
              <a:rPr lang="en-US" altLang="en-US" dirty="0"/>
              <a:t> </a:t>
            </a:r>
            <a:r>
              <a:rPr lang="en-US" altLang="en-US" dirty="0" err="1"/>
              <a:t>BoW</a:t>
            </a:r>
            <a:endParaRPr lang="en-US" dirty="0"/>
          </a:p>
        </p:txBody>
      </p:sp>
      <p:sp>
        <p:nvSpPr>
          <p:cNvPr id="3" name="Content Placeholder 2"/>
          <p:cNvSpPr>
            <a:spLocks noGrp="1"/>
          </p:cNvSpPr>
          <p:nvPr>
            <p:ph idx="1"/>
          </p:nvPr>
        </p:nvSpPr>
        <p:spPr/>
        <p:txBody>
          <a:bodyPr/>
          <a:lstStyle/>
          <a:p>
            <a:endParaRPr lang="en-US" dirty="0" smtClean="0"/>
          </a:p>
          <a:p>
            <a:r>
              <a:rPr lang="en-US" dirty="0" err="1" smtClean="0"/>
              <a:t>BoW</a:t>
            </a:r>
            <a:r>
              <a:rPr lang="en-US" dirty="0" smtClean="0"/>
              <a:t> + SVM</a:t>
            </a:r>
          </a:p>
          <a:p>
            <a:r>
              <a:rPr lang="en-US" dirty="0" err="1"/>
              <a:t>BoW</a:t>
            </a:r>
            <a:r>
              <a:rPr lang="en-US" dirty="0"/>
              <a:t> + </a:t>
            </a:r>
            <a:r>
              <a:rPr lang="en-US" dirty="0" smtClean="0"/>
              <a:t>Spatial histogram + SVM</a:t>
            </a:r>
          </a:p>
          <a:p>
            <a:r>
              <a:rPr lang="en-US" dirty="0" err="1"/>
              <a:t>BoW</a:t>
            </a:r>
            <a:r>
              <a:rPr lang="en-US" dirty="0"/>
              <a:t> + </a:t>
            </a:r>
            <a:r>
              <a:rPr lang="en-US" dirty="0" smtClean="0"/>
              <a:t>Pyramid matching kernel</a:t>
            </a:r>
            <a:endParaRPr lang="en-US" dirty="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52</a:t>
            </a:fld>
            <a:endParaRPr lang="it-IT"/>
          </a:p>
        </p:txBody>
      </p:sp>
    </p:spTree>
    <p:extLst>
      <p:ext uri="{BB962C8B-B14F-4D97-AF65-F5344CB8AC3E}">
        <p14:creationId xmlns:p14="http://schemas.microsoft.com/office/powerpoint/2010/main" val="1865377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Bag of words + SVM</a:t>
            </a:r>
            <a:endParaRPr lang="en-US" dirty="0"/>
          </a:p>
        </p:txBody>
      </p:sp>
      <p:sp>
        <p:nvSpPr>
          <p:cNvPr id="3" name="Content Placeholder 2"/>
          <p:cNvSpPr>
            <a:spLocks noGrp="1"/>
          </p:cNvSpPr>
          <p:nvPr>
            <p:ph idx="1"/>
          </p:nvPr>
        </p:nvSpPr>
        <p:spPr>
          <a:xfrm>
            <a:off x="539750" y="1412875"/>
            <a:ext cx="8424738" cy="4525963"/>
          </a:xfrm>
        </p:spPr>
        <p:txBody>
          <a:bodyPr/>
          <a:lstStyle/>
          <a:p>
            <a:r>
              <a:rPr lang="it-IT" dirty="0" smtClean="0"/>
              <a:t>Approccio molto semplice</a:t>
            </a:r>
          </a:p>
          <a:p>
            <a:r>
              <a:rPr lang="it-IT" dirty="0" smtClean="0"/>
              <a:t>Assumo di avere due (C) classi di training</a:t>
            </a:r>
          </a:p>
          <a:p>
            <a:pPr marL="971550" lvl="1" indent="-514350">
              <a:buFont typeface="+mj-lt"/>
              <a:buAutoNum type="arabicPeriod"/>
            </a:pPr>
            <a:r>
              <a:rPr lang="it-IT" dirty="0" smtClean="0"/>
              <a:t>Estraggo BoW N dimensionali</a:t>
            </a:r>
          </a:p>
          <a:p>
            <a:pPr marL="971550" lvl="1" indent="-514350">
              <a:buFont typeface="+mj-lt"/>
              <a:buAutoNum type="arabicPeriod"/>
            </a:pPr>
            <a:r>
              <a:rPr lang="it-IT" dirty="0" smtClean="0"/>
              <a:t>Le do in pasto ad una SVM binaria (multiclasse)</a:t>
            </a:r>
          </a:p>
          <a:p>
            <a:pPr marL="971550" lvl="1" indent="-514350">
              <a:buFont typeface="+mj-lt"/>
              <a:buAutoNum type="arabicPeriod"/>
            </a:pPr>
            <a:r>
              <a:rPr lang="it-IT" dirty="0" smtClean="0"/>
              <a:t>Classifico il test data</a:t>
            </a:r>
          </a:p>
          <a:p>
            <a:pPr marL="571500" indent="-514350"/>
            <a:r>
              <a:rPr lang="it-IT" dirty="0" smtClean="0"/>
              <a:t>Adatto particolarmente per riconoscimento di scene</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53</a:t>
            </a:fld>
            <a:endParaRPr lang="it-IT"/>
          </a:p>
        </p:txBody>
      </p:sp>
    </p:spTree>
    <p:extLst>
      <p:ext uri="{BB962C8B-B14F-4D97-AF65-F5344CB8AC3E}">
        <p14:creationId xmlns:p14="http://schemas.microsoft.com/office/powerpoint/2010/main" val="28214690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6318" y="1325404"/>
            <a:ext cx="4624154" cy="2211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ltLang="en-US" dirty="0" smtClean="0"/>
              <a:t>Bag of words + SVM - </a:t>
            </a:r>
            <a:r>
              <a:rPr lang="en-US" altLang="en-US" dirty="0" err="1" smtClean="0"/>
              <a:t>problemi</a:t>
            </a:r>
            <a:endParaRPr lang="en-US" dirty="0"/>
          </a:p>
        </p:txBody>
      </p:sp>
      <p:sp>
        <p:nvSpPr>
          <p:cNvPr id="3" name="Content Placeholder 2"/>
          <p:cNvSpPr>
            <a:spLocks noGrp="1"/>
          </p:cNvSpPr>
          <p:nvPr>
            <p:ph idx="1"/>
          </p:nvPr>
        </p:nvSpPr>
        <p:spPr>
          <a:xfrm>
            <a:off x="179512" y="1425322"/>
            <a:ext cx="4248274" cy="4525963"/>
          </a:xfrm>
        </p:spPr>
        <p:txBody>
          <a:bodyPr/>
          <a:lstStyle/>
          <a:p>
            <a:pPr marL="457200" indent="-457200">
              <a:buFont typeface="+mj-lt"/>
              <a:buAutoNum type="arabicPeriod"/>
            </a:pPr>
            <a:r>
              <a:rPr lang="it-IT" sz="2400" dirty="0" smtClean="0"/>
              <a:t>Quante codewords usare (ossia, chi mi fa scegliere il migliore N)?</a:t>
            </a:r>
          </a:p>
          <a:p>
            <a:r>
              <a:rPr lang="it-IT" sz="2400" dirty="0" smtClean="0"/>
              <a:t>Leggetevi il paper di sotto... Non esistono teorie a riguardo.</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54</a:t>
            </a:fld>
            <a:endParaRPr lang="it-IT"/>
          </a:p>
        </p:txBody>
      </p:sp>
      <p:sp>
        <p:nvSpPr>
          <p:cNvPr id="5" name="Rectangle 4"/>
          <p:cNvSpPr/>
          <p:nvPr/>
        </p:nvSpPr>
        <p:spPr>
          <a:xfrm>
            <a:off x="755576" y="5589240"/>
            <a:ext cx="8064896" cy="830997"/>
          </a:xfrm>
          <a:prstGeom prst="rect">
            <a:avLst/>
          </a:prstGeom>
        </p:spPr>
        <p:txBody>
          <a:bodyPr wrap="square">
            <a:spAutoFit/>
          </a:bodyPr>
          <a:lstStyle/>
          <a:p>
            <a:r>
              <a:rPr lang="en-US" dirty="0" err="1"/>
              <a:t>Quelhas</a:t>
            </a:r>
            <a:r>
              <a:rPr lang="en-US" dirty="0"/>
              <a:t>, P., </a:t>
            </a:r>
            <a:r>
              <a:rPr lang="en-US" dirty="0" err="1"/>
              <a:t>Monay</a:t>
            </a:r>
            <a:r>
              <a:rPr lang="en-US" dirty="0"/>
              <a:t>, F., </a:t>
            </a:r>
            <a:r>
              <a:rPr lang="en-US" dirty="0" err="1"/>
              <a:t>Odobez</a:t>
            </a:r>
            <a:r>
              <a:rPr lang="en-US" dirty="0"/>
              <a:t>, J. M., </a:t>
            </a:r>
            <a:r>
              <a:rPr lang="en-US" dirty="0" err="1"/>
              <a:t>Gatica</a:t>
            </a:r>
            <a:r>
              <a:rPr lang="en-US" dirty="0"/>
              <a:t>-Perez, D., &amp; </a:t>
            </a:r>
            <a:r>
              <a:rPr lang="en-US" dirty="0" err="1"/>
              <a:t>Tuytelaars</a:t>
            </a:r>
            <a:r>
              <a:rPr lang="en-US" dirty="0"/>
              <a:t>, T. (2007). A thousand words in a scene. </a:t>
            </a:r>
            <a:r>
              <a:rPr lang="en-US" i="1" dirty="0"/>
              <a:t>Pattern Analysis and Machine Intelligence, IEEE Transactions on</a:t>
            </a:r>
            <a:r>
              <a:rPr lang="en-US" dirty="0"/>
              <a:t>, </a:t>
            </a:r>
            <a:r>
              <a:rPr lang="en-US" i="1" dirty="0"/>
              <a:t>29</a:t>
            </a:r>
            <a:r>
              <a:rPr lang="en-US" dirty="0"/>
              <a:t>(9), 1575-1589.</a:t>
            </a:r>
          </a:p>
        </p:txBody>
      </p:sp>
      <p:pic>
        <p:nvPicPr>
          <p:cNvPr id="305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3562289"/>
            <a:ext cx="5256584" cy="2060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48828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Bag of words + SVM - </a:t>
            </a:r>
            <a:r>
              <a:rPr lang="en-US" altLang="en-US" dirty="0" err="1" smtClean="0"/>
              <a:t>problemi</a:t>
            </a:r>
            <a:endParaRPr lang="en-US" dirty="0"/>
          </a:p>
        </p:txBody>
      </p:sp>
      <p:sp>
        <p:nvSpPr>
          <p:cNvPr id="3" name="Content Placeholder 2"/>
          <p:cNvSpPr>
            <a:spLocks noGrp="1"/>
          </p:cNvSpPr>
          <p:nvPr>
            <p:ph idx="1"/>
          </p:nvPr>
        </p:nvSpPr>
        <p:spPr>
          <a:xfrm>
            <a:off x="179512" y="1425322"/>
            <a:ext cx="8424936" cy="4525963"/>
          </a:xfrm>
        </p:spPr>
        <p:txBody>
          <a:bodyPr/>
          <a:lstStyle/>
          <a:p>
            <a:r>
              <a:rPr lang="it-IT" sz="2800" dirty="0" smtClean="0"/>
              <a:t>Riesco a catturare la spazialità dell’immagine in questione (come sono collocati tra loro i vari oggetti presenti nell’immagine)?</a:t>
            </a:r>
          </a:p>
          <a:p>
            <a:r>
              <a:rPr lang="it-IT" sz="2800" dirty="0" smtClean="0"/>
              <a:t>No...</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55</a:t>
            </a:fld>
            <a:endParaRPr lang="it-IT"/>
          </a:p>
        </p:txBody>
      </p:sp>
      <p:grpSp>
        <p:nvGrpSpPr>
          <p:cNvPr id="25" name="Group 24"/>
          <p:cNvGrpSpPr/>
          <p:nvPr/>
        </p:nvGrpSpPr>
        <p:grpSpPr>
          <a:xfrm>
            <a:off x="6300192" y="3753036"/>
            <a:ext cx="2088232" cy="1857097"/>
            <a:chOff x="2555776" y="3573016"/>
            <a:chExt cx="2088232" cy="1857097"/>
          </a:xfrm>
        </p:grpSpPr>
        <p:sp>
          <p:nvSpPr>
            <p:cNvPr id="26" name="Oval 25"/>
            <p:cNvSpPr/>
            <p:nvPr/>
          </p:nvSpPr>
          <p:spPr>
            <a:xfrm>
              <a:off x="2555776" y="3573016"/>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555776"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2555776" y="4571054"/>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2555776"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131840"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131840" y="4072035"/>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3131840" y="4571054"/>
              <a:ext cx="360040" cy="36004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3131840"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3707904"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3707904" y="4072035"/>
              <a:ext cx="360040" cy="36004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3707904"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707904"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4283968"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283968"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4283968"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4283968"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flipH="1">
            <a:off x="395536" y="3822525"/>
            <a:ext cx="2024608" cy="1857097"/>
            <a:chOff x="2555776" y="3573016"/>
            <a:chExt cx="2088232" cy="1857097"/>
          </a:xfrm>
        </p:grpSpPr>
        <p:sp>
          <p:nvSpPr>
            <p:cNvPr id="43" name="Oval 42"/>
            <p:cNvSpPr/>
            <p:nvPr/>
          </p:nvSpPr>
          <p:spPr>
            <a:xfrm>
              <a:off x="2555776" y="3573016"/>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555776"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2555776" y="4571054"/>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2555776"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3131840"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3131840" y="4072035"/>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3131840" y="4571054"/>
              <a:ext cx="360040" cy="36004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131840" y="5070073"/>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3707904"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3707904" y="4072035"/>
              <a:ext cx="360040" cy="36004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3707904"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3707904"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4283968" y="3573016"/>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4283968" y="4072035"/>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4283968" y="4571054"/>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4283968" y="5070073"/>
              <a:ext cx="360040" cy="36004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p:cNvGrpSpPr/>
          <p:nvPr/>
        </p:nvGrpSpPr>
        <p:grpSpPr>
          <a:xfrm>
            <a:off x="3281062" y="3613815"/>
            <a:ext cx="2160240" cy="1911102"/>
            <a:chOff x="3419872" y="3429000"/>
            <a:chExt cx="2160240" cy="1911102"/>
          </a:xfrm>
        </p:grpSpPr>
        <p:cxnSp>
          <p:nvCxnSpPr>
            <p:cNvPr id="24" name="Straight Connector 23"/>
            <p:cNvCxnSpPr/>
            <p:nvPr/>
          </p:nvCxnSpPr>
          <p:spPr>
            <a:xfrm>
              <a:off x="3419872" y="5319582"/>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3642094" y="3918832"/>
              <a:ext cx="288032" cy="138652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4073150" y="3429000"/>
              <a:ext cx="288032" cy="187635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4499992" y="5000582"/>
              <a:ext cx="288032" cy="31899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4932040" y="5021103"/>
              <a:ext cx="288032" cy="31899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1" name="Right Arrow 60"/>
          <p:cNvSpPr/>
          <p:nvPr/>
        </p:nvSpPr>
        <p:spPr>
          <a:xfrm>
            <a:off x="2771800" y="4321544"/>
            <a:ext cx="288032" cy="6790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ight Arrow 66"/>
          <p:cNvSpPr/>
          <p:nvPr/>
        </p:nvSpPr>
        <p:spPr>
          <a:xfrm flipH="1">
            <a:off x="5652120" y="4342064"/>
            <a:ext cx="291052" cy="67903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9415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smtClean="0"/>
              <a:t>BoW</a:t>
            </a:r>
            <a:r>
              <a:rPr lang="en-US" altLang="en-US" dirty="0" smtClean="0"/>
              <a:t>+ Spatial histogram + SVM</a:t>
            </a:r>
            <a:endParaRPr lang="en-US" dirty="0"/>
          </a:p>
        </p:txBody>
      </p:sp>
      <p:sp>
        <p:nvSpPr>
          <p:cNvPr id="3" name="Content Placeholder 2"/>
          <p:cNvSpPr>
            <a:spLocks noGrp="1"/>
          </p:cNvSpPr>
          <p:nvPr>
            <p:ph idx="1"/>
          </p:nvPr>
        </p:nvSpPr>
        <p:spPr>
          <a:xfrm>
            <a:off x="539750" y="1412875"/>
            <a:ext cx="4464298" cy="4525963"/>
          </a:xfrm>
        </p:spPr>
        <p:txBody>
          <a:bodyPr/>
          <a:lstStyle/>
          <a:p>
            <a:r>
              <a:rPr lang="it-IT" sz="2800" dirty="0" smtClean="0"/>
              <a:t>Uguale all’approccio precedente, ma, al posto dello step 1 del precedente approccio </a:t>
            </a:r>
          </a:p>
          <a:p>
            <a:pPr marL="971550" lvl="1" indent="-514350">
              <a:buFont typeface="+mj-lt"/>
              <a:buAutoNum type="alphaLcPeriod"/>
            </a:pPr>
            <a:r>
              <a:rPr lang="it-IT" sz="2400" dirty="0" smtClean="0"/>
              <a:t>divido l’immagine in piu’ </a:t>
            </a:r>
            <a:r>
              <a:rPr lang="it-IT" sz="2400" i="1" dirty="0" smtClean="0"/>
              <a:t>settori </a:t>
            </a:r>
          </a:p>
          <a:p>
            <a:pPr marL="971550" lvl="1" indent="-514350">
              <a:buFont typeface="+mj-lt"/>
              <a:buAutoNum type="alphaLcPeriod"/>
            </a:pPr>
            <a:r>
              <a:rPr lang="it-IT" sz="2400" dirty="0" smtClean="0"/>
              <a:t>Per ogni settore estraggo l’istogramma BoW</a:t>
            </a:r>
          </a:p>
          <a:p>
            <a:pPr marL="971550" lvl="1" indent="-514350">
              <a:buFont typeface="+mj-lt"/>
              <a:buAutoNum type="alphaLcPeriod"/>
            </a:pPr>
            <a:r>
              <a:rPr lang="it-IT" sz="2400" dirty="0" smtClean="0"/>
              <a:t>Concateno tutti gli istogrammi locali </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56</a:t>
            </a:fld>
            <a:endParaRPr lang="it-IT"/>
          </a:p>
        </p:txBody>
      </p:sp>
      <p:pic>
        <p:nvPicPr>
          <p:cNvPr id="306180" name="Picture 4" descr="http://www.csc.kth.se/%7Esobhannp/docs/projects/OCG/fixed_grid_comple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7625" y="2017800"/>
            <a:ext cx="3888432" cy="3702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35471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smtClean="0"/>
              <a:t>BoW</a:t>
            </a:r>
            <a:r>
              <a:rPr lang="en-US" altLang="en-US" dirty="0" smtClean="0"/>
              <a:t>+ Spatial histogram + SVM</a:t>
            </a:r>
            <a:endParaRPr lang="en-US" dirty="0"/>
          </a:p>
        </p:txBody>
      </p:sp>
      <p:sp>
        <p:nvSpPr>
          <p:cNvPr id="3" name="Content Placeholder 2"/>
          <p:cNvSpPr>
            <a:spLocks noGrp="1"/>
          </p:cNvSpPr>
          <p:nvPr>
            <p:ph idx="1"/>
          </p:nvPr>
        </p:nvSpPr>
        <p:spPr>
          <a:xfrm>
            <a:off x="539750" y="1412875"/>
            <a:ext cx="8424738" cy="4525963"/>
          </a:xfrm>
        </p:spPr>
        <p:txBody>
          <a:bodyPr/>
          <a:lstStyle/>
          <a:p>
            <a:r>
              <a:rPr lang="it-IT" dirty="0" smtClean="0"/>
              <a:t>Confronto </a:t>
            </a:r>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57</a:t>
            </a:fld>
            <a:endParaRPr lang="it-IT"/>
          </a:p>
        </p:txBody>
      </p:sp>
      <p:pic>
        <p:nvPicPr>
          <p:cNvPr id="306178" name="Picture 2" descr="http://www.di.ens.fr/willow/events/cvml2011/materials/practical-classification/practical-image-classification_files/Fi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060848"/>
            <a:ext cx="8207178" cy="3948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1217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4000" dirty="0" err="1"/>
              <a:t>BoW</a:t>
            </a:r>
            <a:r>
              <a:rPr lang="en-US" sz="4000" dirty="0"/>
              <a:t> + Pyramid matching kernel</a:t>
            </a:r>
          </a:p>
        </p:txBody>
      </p:sp>
      <p:sp>
        <p:nvSpPr>
          <p:cNvPr id="45059" name="Rectangle 3"/>
          <p:cNvSpPr>
            <a:spLocks noGrp="1" noChangeArrowheads="1"/>
          </p:cNvSpPr>
          <p:nvPr>
            <p:ph type="body" idx="1"/>
          </p:nvPr>
        </p:nvSpPr>
        <p:spPr>
          <a:xfrm>
            <a:off x="457200" y="2209800"/>
            <a:ext cx="8229600" cy="3124200"/>
          </a:xfrm>
        </p:spPr>
        <p:txBody>
          <a:bodyPr/>
          <a:lstStyle/>
          <a:p>
            <a:pPr eaLnBrk="1" hangingPunct="1"/>
            <a:r>
              <a:rPr lang="en-US" altLang="en-US" smtClean="0"/>
              <a:t>Grauman &amp; Darrell, 2005, 2006:</a:t>
            </a:r>
          </a:p>
          <a:p>
            <a:pPr lvl="1" eaLnBrk="1" hangingPunct="1"/>
            <a:r>
              <a:rPr lang="en-US" altLang="en-US" smtClean="0"/>
              <a:t>SVM w/ Pyramid Match kernels</a:t>
            </a:r>
          </a:p>
          <a:p>
            <a:pPr eaLnBrk="1" hangingPunct="1"/>
            <a:r>
              <a:rPr lang="en-US" altLang="zh-CN" smtClean="0">
                <a:ea typeface="SimSun" pitchFamily="2" charset="-122"/>
              </a:rPr>
              <a:t>Others</a:t>
            </a:r>
          </a:p>
          <a:p>
            <a:pPr lvl="1" eaLnBrk="1" hangingPunct="1"/>
            <a:r>
              <a:rPr lang="en-US" altLang="en-US" smtClean="0"/>
              <a:t>Csurka, Bray, Dance &amp; Fan, 2004</a:t>
            </a:r>
          </a:p>
          <a:p>
            <a:pPr lvl="1" eaLnBrk="1" hangingPunct="1"/>
            <a:r>
              <a:rPr lang="en-US" altLang="en-US" smtClean="0"/>
              <a:t>Serre &amp; Poggio, 2005</a:t>
            </a:r>
          </a:p>
        </p:txBody>
      </p:sp>
    </p:spTree>
    <p:extLst>
      <p:ext uri="{BB962C8B-B14F-4D97-AF65-F5344CB8AC3E}">
        <p14:creationId xmlns:p14="http://schemas.microsoft.com/office/powerpoint/2010/main" val="25618246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33"/>
          <p:cNvGrpSpPr>
            <a:grpSpLocks/>
          </p:cNvGrpSpPr>
          <p:nvPr/>
        </p:nvGrpSpPr>
        <p:grpSpPr bwMode="auto">
          <a:xfrm>
            <a:off x="4495800" y="5128904"/>
            <a:ext cx="4267200" cy="879475"/>
            <a:chOff x="1680" y="2976"/>
            <a:chExt cx="2256" cy="465"/>
          </a:xfrm>
        </p:grpSpPr>
        <p:pic>
          <p:nvPicPr>
            <p:cNvPr id="46104" name="Picture 6" descr="ktilde"/>
            <p:cNvPicPr>
              <a:picLocks noChangeAspect="1" noChangeArrowheads="1"/>
            </p:cNvPicPr>
            <p:nvPr/>
          </p:nvPicPr>
          <p:blipFill>
            <a:blip r:embed="rId3">
              <a:extLst>
                <a:ext uri="{28A0092B-C50C-407E-A947-70E740481C1C}">
                  <a14:useLocalDpi xmlns:a14="http://schemas.microsoft.com/office/drawing/2010/main" val="0"/>
                </a:ext>
              </a:extLst>
            </a:blip>
            <a:srcRect l="-221" t="32146" r="37346" b="29707"/>
            <a:stretch>
              <a:fillRect/>
            </a:stretch>
          </p:blipFill>
          <p:spPr bwMode="auto">
            <a:xfrm>
              <a:off x="1680" y="3120"/>
              <a:ext cx="2256"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5" name="Rectangle 7"/>
            <p:cNvSpPr>
              <a:spLocks noChangeAspect="1" noChangeArrowheads="1"/>
            </p:cNvSpPr>
            <p:nvPr/>
          </p:nvSpPr>
          <p:spPr bwMode="auto">
            <a:xfrm>
              <a:off x="1680" y="2976"/>
              <a:ext cx="296" cy="1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46083" name="Rectangle 8"/>
          <p:cNvSpPr>
            <a:spLocks noGrp="1" noChangeArrowheads="1"/>
          </p:cNvSpPr>
          <p:nvPr>
            <p:ph type="title"/>
          </p:nvPr>
        </p:nvSpPr>
        <p:spPr>
          <a:xfrm>
            <a:off x="685800" y="76200"/>
            <a:ext cx="7772400" cy="1143000"/>
          </a:xfrm>
        </p:spPr>
        <p:txBody>
          <a:bodyPr/>
          <a:lstStyle/>
          <a:p>
            <a:pPr eaLnBrk="1" hangingPunct="1"/>
            <a:r>
              <a:rPr lang="en-US" altLang="en-US" sz="4000" dirty="0" smtClean="0"/>
              <a:t>In </a:t>
            </a:r>
            <a:r>
              <a:rPr lang="en-US" altLang="en-US" sz="4000" dirty="0" err="1" smtClean="0"/>
              <a:t>breve</a:t>
            </a:r>
            <a:r>
              <a:rPr lang="en-US" altLang="en-US" sz="4000" dirty="0" smtClean="0"/>
              <a:t>: Pyramid match kernel</a:t>
            </a:r>
          </a:p>
        </p:txBody>
      </p:sp>
      <p:grpSp>
        <p:nvGrpSpPr>
          <p:cNvPr id="46084" name="Group 9"/>
          <p:cNvGrpSpPr>
            <a:grpSpLocks noChangeAspect="1"/>
          </p:cNvGrpSpPr>
          <p:nvPr/>
        </p:nvGrpSpPr>
        <p:grpSpPr bwMode="auto">
          <a:xfrm>
            <a:off x="3429000" y="1066800"/>
            <a:ext cx="1752600" cy="1649413"/>
            <a:chOff x="2112" y="1078"/>
            <a:chExt cx="1488" cy="1400"/>
          </a:xfrm>
        </p:grpSpPr>
        <p:grpSp>
          <p:nvGrpSpPr>
            <p:cNvPr id="46100" name="Group 10"/>
            <p:cNvGrpSpPr>
              <a:grpSpLocks noChangeAspect="1"/>
            </p:cNvGrpSpPr>
            <p:nvPr/>
          </p:nvGrpSpPr>
          <p:grpSpPr bwMode="auto">
            <a:xfrm>
              <a:off x="2688" y="1078"/>
              <a:ext cx="912" cy="650"/>
              <a:chOff x="720" y="2278"/>
              <a:chExt cx="912" cy="650"/>
            </a:xfrm>
          </p:grpSpPr>
          <p:pic>
            <p:nvPicPr>
              <p:cNvPr id="46102" name="Picture 11" descr="pt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 y="2278"/>
                <a:ext cx="432" cy="2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6103" name="Picture 12" descr="pts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2468"/>
                <a:ext cx="912" cy="4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46101" name="Picture 13" descr="pts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2" y="1728"/>
              <a:ext cx="1488" cy="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46085" name="Group 14"/>
          <p:cNvGrpSpPr>
            <a:grpSpLocks noChangeAspect="1"/>
          </p:cNvGrpSpPr>
          <p:nvPr/>
        </p:nvGrpSpPr>
        <p:grpSpPr bwMode="auto">
          <a:xfrm>
            <a:off x="784225" y="990600"/>
            <a:ext cx="1425575" cy="1671638"/>
            <a:chOff x="336" y="1056"/>
            <a:chExt cx="1226" cy="1437"/>
          </a:xfrm>
        </p:grpSpPr>
        <p:grpSp>
          <p:nvGrpSpPr>
            <p:cNvPr id="46096" name="Group 15"/>
            <p:cNvGrpSpPr>
              <a:grpSpLocks noChangeAspect="1"/>
            </p:cNvGrpSpPr>
            <p:nvPr/>
          </p:nvGrpSpPr>
          <p:grpSpPr bwMode="auto">
            <a:xfrm>
              <a:off x="864" y="1056"/>
              <a:ext cx="698" cy="693"/>
              <a:chOff x="2832" y="2250"/>
              <a:chExt cx="698" cy="693"/>
            </a:xfrm>
          </p:grpSpPr>
          <p:pic>
            <p:nvPicPr>
              <p:cNvPr id="46098" name="Picture 16" descr="pts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0" y="2250"/>
                <a:ext cx="410" cy="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6099" name="Picture 17" descr="pts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2" y="2496"/>
                <a:ext cx="698" cy="4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46097" name="Picture 18" descr="pts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6" y="1709"/>
              <a:ext cx="1226" cy="7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46086" name="Picture 19" descr="approx"/>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6400" y="1752600"/>
            <a:ext cx="6096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Picture 20" descr="flo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00800" y="1344613"/>
            <a:ext cx="2133600" cy="1381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088" name="Text Box 21"/>
          <p:cNvSpPr txBox="1">
            <a:spLocks noChangeArrowheads="1"/>
          </p:cNvSpPr>
          <p:nvPr/>
        </p:nvSpPr>
        <p:spPr bwMode="auto">
          <a:xfrm>
            <a:off x="5486400" y="2838450"/>
            <a:ext cx="354712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err="1" smtClean="0"/>
              <a:t>L’idea</a:t>
            </a:r>
            <a:r>
              <a:rPr lang="en-US" altLang="en-US" sz="2200" dirty="0" smtClean="0"/>
              <a:t> è di </a:t>
            </a:r>
            <a:r>
              <a:rPr lang="en-US" altLang="en-US" sz="2200" dirty="0" err="1" smtClean="0"/>
              <a:t>riuscire</a:t>
            </a:r>
            <a:r>
              <a:rPr lang="en-US" altLang="en-US" sz="2200" dirty="0" smtClean="0"/>
              <a:t> a </a:t>
            </a:r>
            <a:r>
              <a:rPr lang="en-US" altLang="en-US" sz="2200" dirty="0" err="1" smtClean="0"/>
              <a:t>calcolare</a:t>
            </a:r>
            <a:r>
              <a:rPr lang="en-US" altLang="en-US" sz="2200" dirty="0" smtClean="0"/>
              <a:t> </a:t>
            </a:r>
            <a:r>
              <a:rPr lang="en-US" altLang="en-US" sz="2200" dirty="0" err="1" smtClean="0"/>
              <a:t>una</a:t>
            </a:r>
            <a:r>
              <a:rPr lang="en-US" altLang="en-US" sz="2200" dirty="0" smtClean="0"/>
              <a:t> </a:t>
            </a:r>
            <a:r>
              <a:rPr lang="en-US" altLang="en-US" sz="2200" dirty="0" err="1" smtClean="0"/>
              <a:t>similarità</a:t>
            </a:r>
            <a:r>
              <a:rPr lang="en-US" altLang="en-US" sz="2200" dirty="0" smtClean="0"/>
              <a:t> </a:t>
            </a:r>
            <a:r>
              <a:rPr lang="en-US" altLang="en-US" sz="2200" dirty="0" err="1" smtClean="0"/>
              <a:t>tra</a:t>
            </a:r>
            <a:r>
              <a:rPr lang="en-US" altLang="en-US" sz="2200" dirty="0" smtClean="0"/>
              <a:t> le </a:t>
            </a:r>
            <a:r>
              <a:rPr lang="en-US" altLang="en-US" sz="2200" dirty="0" err="1" smtClean="0"/>
              <a:t>immagini</a:t>
            </a:r>
            <a:r>
              <a:rPr lang="en-US" altLang="en-US" sz="2200" dirty="0" smtClean="0"/>
              <a:t> </a:t>
            </a:r>
            <a:r>
              <a:rPr lang="en-US" altLang="en-US" sz="2200" dirty="0" err="1" smtClean="0"/>
              <a:t>che</a:t>
            </a:r>
            <a:r>
              <a:rPr lang="en-US" altLang="en-US" sz="2200" dirty="0" smtClean="0"/>
              <a:t> </a:t>
            </a:r>
            <a:r>
              <a:rPr lang="en-US" altLang="en-US" sz="2200" dirty="0" err="1" smtClean="0"/>
              <a:t>permetta</a:t>
            </a:r>
            <a:r>
              <a:rPr lang="en-US" altLang="en-US" sz="2200" dirty="0" smtClean="0"/>
              <a:t> di </a:t>
            </a:r>
            <a:r>
              <a:rPr lang="en-US" altLang="en-US" sz="2200" dirty="0" err="1" smtClean="0"/>
              <a:t>confrontare</a:t>
            </a:r>
            <a:r>
              <a:rPr lang="en-US" altLang="en-US" sz="2200" dirty="0" smtClean="0"/>
              <a:t> </a:t>
            </a:r>
            <a:r>
              <a:rPr lang="en-US" altLang="en-US" sz="2200" dirty="0" err="1" smtClean="0"/>
              <a:t>tra</a:t>
            </a:r>
            <a:r>
              <a:rPr lang="en-US" altLang="en-US" sz="2200" dirty="0" smtClean="0"/>
              <a:t> </a:t>
            </a:r>
            <a:r>
              <a:rPr lang="en-US" altLang="en-US" sz="2200" dirty="0" err="1" smtClean="0"/>
              <a:t>loro</a:t>
            </a:r>
            <a:r>
              <a:rPr lang="en-US" altLang="en-US" sz="2200" dirty="0" smtClean="0"/>
              <a:t> feature </a:t>
            </a:r>
            <a:r>
              <a:rPr lang="en-US" altLang="en-US" sz="2200" dirty="0" err="1" smtClean="0"/>
              <a:t>locali</a:t>
            </a:r>
            <a:r>
              <a:rPr lang="en-US" altLang="en-US" sz="2200" dirty="0" smtClean="0"/>
              <a:t> </a:t>
            </a:r>
            <a:r>
              <a:rPr lang="en-US" altLang="en-US" sz="2200" dirty="0" err="1" smtClean="0"/>
              <a:t>corrispondenti</a:t>
            </a:r>
            <a:endParaRPr lang="en-US" altLang="en-US" sz="2200" dirty="0"/>
          </a:p>
        </p:txBody>
      </p:sp>
      <p:pic>
        <p:nvPicPr>
          <p:cNvPr id="46089" name="Picture 22" descr="intersec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90800" y="1676400"/>
            <a:ext cx="4873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0" name="Line 25"/>
          <p:cNvSpPr>
            <a:spLocks noChangeShapeType="1"/>
          </p:cNvSpPr>
          <p:nvPr/>
        </p:nvSpPr>
        <p:spPr bwMode="auto">
          <a:xfrm>
            <a:off x="533400" y="4975035"/>
            <a:ext cx="792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46091" name="Picture 28" descr="panda1_patche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20750" y="2794000"/>
            <a:ext cx="1060450"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2" name="Picture 29" descr="panda_patche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57600" y="2873375"/>
            <a:ext cx="12954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3" name="Picture 30" descr="rd"/>
          <p:cNvPicPr>
            <a:picLocks noGrp="1" noChangeAspect="1" noChangeArrowheads="1"/>
          </p:cNvPicPr>
          <p:nvPr>
            <p:ph idx="1"/>
          </p:nvPr>
        </p:nvPicPr>
        <p:blipFill>
          <a:blip r:embed="rId15" cstate="print">
            <a:extLst>
              <a:ext uri="{28A0092B-C50C-407E-A947-70E740481C1C}">
                <a14:useLocalDpi xmlns:a14="http://schemas.microsoft.com/office/drawing/2010/main" val="0"/>
              </a:ext>
            </a:extLst>
          </a:blip>
          <a:srcRect/>
          <a:stretch>
            <a:fillRect/>
          </a:stretch>
        </p:blipFill>
        <p:spPr>
          <a:xfrm>
            <a:off x="563563" y="1993900"/>
            <a:ext cx="458787" cy="387350"/>
          </a:xfrm>
          <a:noFill/>
        </p:spPr>
      </p:pic>
      <p:pic>
        <p:nvPicPr>
          <p:cNvPr id="46094" name="Picture 31" descr="rd"/>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429000" y="2335213"/>
            <a:ext cx="4572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5" name="Text Box 32"/>
          <p:cNvSpPr txBox="1">
            <a:spLocks noChangeArrowheads="1"/>
          </p:cNvSpPr>
          <p:nvPr/>
        </p:nvSpPr>
        <p:spPr bwMode="auto">
          <a:xfrm>
            <a:off x="3856038" y="6477000"/>
            <a:ext cx="52117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Grauman &amp; Darrell, 2005, Slide credit: Kristen Grauman</a:t>
            </a:r>
          </a:p>
        </p:txBody>
      </p:sp>
      <p:sp>
        <p:nvSpPr>
          <p:cNvPr id="26" name="Text Box 21"/>
          <p:cNvSpPr txBox="1">
            <a:spLocks noChangeArrowheads="1"/>
          </p:cNvSpPr>
          <p:nvPr/>
        </p:nvSpPr>
        <p:spPr bwMode="auto">
          <a:xfrm>
            <a:off x="619498" y="5014644"/>
            <a:ext cx="354712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err="1" smtClean="0"/>
              <a:t>Ciò</a:t>
            </a:r>
            <a:r>
              <a:rPr lang="en-US" altLang="en-US" sz="2200" dirty="0" smtClean="0"/>
              <a:t> </a:t>
            </a:r>
            <a:r>
              <a:rPr lang="en-US" altLang="en-US" sz="2200" dirty="0" err="1" smtClean="0"/>
              <a:t>avviene</a:t>
            </a:r>
            <a:r>
              <a:rPr lang="en-US" altLang="en-US" sz="2200" dirty="0" smtClean="0"/>
              <a:t> </a:t>
            </a:r>
            <a:r>
              <a:rPr lang="en-US" altLang="en-US" sz="2200" dirty="0" err="1" smtClean="0"/>
              <a:t>tramite</a:t>
            </a:r>
            <a:r>
              <a:rPr lang="en-US" altLang="en-US" sz="2200" dirty="0" smtClean="0"/>
              <a:t> la </a:t>
            </a:r>
            <a:r>
              <a:rPr lang="en-US" altLang="en-US" sz="2200" dirty="0" err="1" smtClean="0"/>
              <a:t>creazione</a:t>
            </a:r>
            <a:r>
              <a:rPr lang="en-US" altLang="en-US" sz="2200" dirty="0" smtClean="0"/>
              <a:t> di </a:t>
            </a:r>
            <a:r>
              <a:rPr lang="en-US" altLang="en-US" sz="2200" dirty="0" err="1" smtClean="0"/>
              <a:t>una</a:t>
            </a:r>
            <a:r>
              <a:rPr lang="en-US" altLang="en-US" sz="2200" dirty="0" smtClean="0"/>
              <a:t> </a:t>
            </a:r>
            <a:r>
              <a:rPr lang="en-US" altLang="en-US" sz="2200" dirty="0" err="1" smtClean="0"/>
              <a:t>funzione</a:t>
            </a:r>
            <a:r>
              <a:rPr lang="en-US" altLang="en-US" sz="2200" dirty="0" smtClean="0"/>
              <a:t> kernel “</a:t>
            </a:r>
            <a:r>
              <a:rPr lang="en-US" altLang="en-US" sz="2200" dirty="0" err="1" smtClean="0"/>
              <a:t>piramidale</a:t>
            </a:r>
            <a:r>
              <a:rPr lang="en-US" altLang="en-US" sz="2200" dirty="0" smtClean="0"/>
              <a:t>”</a:t>
            </a:r>
            <a:endParaRPr lang="en-US" altLang="en-US" sz="2200" dirty="0"/>
          </a:p>
        </p:txBody>
      </p:sp>
    </p:spTree>
    <p:extLst>
      <p:ext uri="{BB962C8B-B14F-4D97-AF65-F5344CB8AC3E}">
        <p14:creationId xmlns:p14="http://schemas.microsoft.com/office/powerpoint/2010/main" val="3771074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Classificazione</a:t>
            </a:r>
            <a:r>
              <a:rPr lang="en-US" sz="3600" b="1" dirty="0" smtClean="0"/>
              <a:t> (3)</a:t>
            </a:r>
            <a:endParaRPr lang="en-US" sz="3600" b="1" dirty="0"/>
          </a:p>
        </p:txBody>
      </p:sp>
      <p:sp>
        <p:nvSpPr>
          <p:cNvPr id="3" name="Content Placeholder 2"/>
          <p:cNvSpPr>
            <a:spLocks noGrp="1"/>
          </p:cNvSpPr>
          <p:nvPr>
            <p:ph idx="1"/>
          </p:nvPr>
        </p:nvSpPr>
        <p:spPr>
          <a:xfrm>
            <a:off x="539750" y="1412875"/>
            <a:ext cx="8280722" cy="4608413"/>
          </a:xfrm>
        </p:spPr>
        <p:txBody>
          <a:bodyPr/>
          <a:lstStyle/>
          <a:p>
            <a:r>
              <a:rPr lang="it-IT" sz="2800" dirty="0" smtClean="0"/>
              <a:t>Assumendo sia stata eseguita una classificazione a monte, ed una operazione di </a:t>
            </a:r>
            <a:r>
              <a:rPr lang="it-IT" sz="2800" i="1" dirty="0" smtClean="0"/>
              <a:t>indicizzazione (indexing), </a:t>
            </a:r>
            <a:r>
              <a:rPr lang="it-IT" sz="2800" dirty="0" smtClean="0"/>
              <a:t>il </a:t>
            </a:r>
            <a:r>
              <a:rPr lang="it-IT" sz="2800" i="1" dirty="0" smtClean="0"/>
              <a:t>retrieval </a:t>
            </a:r>
            <a:r>
              <a:rPr lang="it-IT" sz="2800" dirty="0" smtClean="0"/>
              <a:t>vi restituisce i risultati della classificazione e dell’indexing</a:t>
            </a:r>
            <a:endParaRPr lang="en-US" sz="2000" i="1" dirty="0" smtClean="0"/>
          </a:p>
          <a:p>
            <a:pPr lvl="1"/>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6</a:t>
            </a:fld>
            <a:endParaRPr lang="it-IT"/>
          </a:p>
        </p:txBody>
      </p:sp>
      <p:sp>
        <p:nvSpPr>
          <p:cNvPr id="5" name="Rectangle 4"/>
          <p:cNvSpPr/>
          <p:nvPr/>
        </p:nvSpPr>
        <p:spPr>
          <a:xfrm>
            <a:off x="1681602" y="4847382"/>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834002" y="4999782"/>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185015" y="4720134"/>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067976" y="5169694"/>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889846" y="3462063"/>
            <a:ext cx="1915057" cy="584775"/>
          </a:xfrm>
          <a:prstGeom prst="rect">
            <a:avLst/>
          </a:prstGeom>
          <a:noFill/>
        </p:spPr>
        <p:txBody>
          <a:bodyPr wrap="square" rtlCol="0">
            <a:spAutoFit/>
          </a:bodyPr>
          <a:lstStyle/>
          <a:p>
            <a:r>
              <a:rPr lang="it-IT" b="1" dirty="0" smtClean="0"/>
              <a:t>Classificazione + indexing</a:t>
            </a:r>
            <a:endParaRPr lang="en-US" b="1" dirty="0"/>
          </a:p>
        </p:txBody>
      </p:sp>
      <p:cxnSp>
        <p:nvCxnSpPr>
          <p:cNvPr id="11" name="Straight Arrow Connector 10"/>
          <p:cNvCxnSpPr/>
          <p:nvPr/>
        </p:nvCxnSpPr>
        <p:spPr>
          <a:xfrm flipV="1">
            <a:off x="3176673" y="4691718"/>
            <a:ext cx="792088" cy="7499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76673" y="5525541"/>
            <a:ext cx="792088" cy="15240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600916" y="5438155"/>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796553" y="4192533"/>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600916" y="4192533"/>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796553" y="5534661"/>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4612624" y="4446890"/>
            <a:ext cx="925253" cy="338554"/>
          </a:xfrm>
          <a:prstGeom prst="rect">
            <a:avLst/>
          </a:prstGeom>
          <a:noFill/>
        </p:spPr>
        <p:txBody>
          <a:bodyPr wrap="none" rtlCol="0">
            <a:spAutoFit/>
          </a:bodyPr>
          <a:lstStyle/>
          <a:p>
            <a:r>
              <a:rPr lang="it-IT" dirty="0" smtClean="0"/>
              <a:t>persona</a:t>
            </a:r>
            <a:endParaRPr lang="en-US" dirty="0"/>
          </a:p>
        </p:txBody>
      </p:sp>
      <p:sp>
        <p:nvSpPr>
          <p:cNvPr id="24" name="TextBox 23"/>
          <p:cNvSpPr txBox="1"/>
          <p:nvPr/>
        </p:nvSpPr>
        <p:spPr>
          <a:xfrm>
            <a:off x="4887739" y="5797432"/>
            <a:ext cx="753732" cy="338554"/>
          </a:xfrm>
          <a:prstGeom prst="rect">
            <a:avLst/>
          </a:prstGeom>
          <a:noFill/>
        </p:spPr>
        <p:txBody>
          <a:bodyPr wrap="none" rtlCol="0">
            <a:spAutoFit/>
          </a:bodyPr>
          <a:lstStyle/>
          <a:p>
            <a:r>
              <a:rPr lang="it-IT" dirty="0" smtClean="0"/>
              <a:t>albero</a:t>
            </a:r>
            <a:endParaRPr lang="en-US" dirty="0"/>
          </a:p>
        </p:txBody>
      </p:sp>
      <p:pic>
        <p:nvPicPr>
          <p:cNvPr id="296962" name="Picture 2" descr="http://www.simpsoncrazy.com/content/pictures/homer/HomerSimpson18.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25601" y="2677836"/>
            <a:ext cx="1264818" cy="1264818"/>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7340504" y="2684021"/>
            <a:ext cx="1008112" cy="432048"/>
            <a:chOff x="7956376" y="3140968"/>
            <a:chExt cx="1008112" cy="432048"/>
          </a:xfrm>
        </p:grpSpPr>
        <p:sp>
          <p:nvSpPr>
            <p:cNvPr id="23" name="Rounded Rectangular Callout 22"/>
            <p:cNvSpPr/>
            <p:nvPr/>
          </p:nvSpPr>
          <p:spPr>
            <a:xfrm>
              <a:off x="7956376" y="3140968"/>
              <a:ext cx="1008112" cy="432048"/>
            </a:xfrm>
            <a:prstGeom prst="wedgeRoundRectCallou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956376" y="3187715"/>
              <a:ext cx="981359" cy="338554"/>
            </a:xfrm>
            <a:prstGeom prst="rect">
              <a:avLst/>
            </a:prstGeom>
            <a:noFill/>
          </p:spPr>
          <p:txBody>
            <a:bodyPr wrap="none" rtlCol="0">
              <a:spAutoFit/>
            </a:bodyPr>
            <a:lstStyle/>
            <a:p>
              <a:r>
                <a:rPr lang="it-IT" b="1" i="1" dirty="0" smtClean="0"/>
                <a:t>persona</a:t>
              </a:r>
              <a:endParaRPr lang="en-US" b="1" i="1" dirty="0"/>
            </a:p>
          </p:txBody>
        </p:sp>
      </p:grpSp>
      <p:sp>
        <p:nvSpPr>
          <p:cNvPr id="29" name="TextBox 28"/>
          <p:cNvSpPr txBox="1"/>
          <p:nvPr/>
        </p:nvSpPr>
        <p:spPr>
          <a:xfrm>
            <a:off x="6436391" y="5152182"/>
            <a:ext cx="984565" cy="338554"/>
          </a:xfrm>
          <a:prstGeom prst="rect">
            <a:avLst/>
          </a:prstGeom>
          <a:noFill/>
        </p:spPr>
        <p:txBody>
          <a:bodyPr wrap="none" rtlCol="0">
            <a:spAutoFit/>
          </a:bodyPr>
          <a:lstStyle/>
          <a:p>
            <a:r>
              <a:rPr lang="it-IT" b="1" dirty="0" smtClean="0"/>
              <a:t>retrieval</a:t>
            </a:r>
            <a:endParaRPr lang="en-US" b="1" dirty="0"/>
          </a:p>
        </p:txBody>
      </p:sp>
      <p:cxnSp>
        <p:nvCxnSpPr>
          <p:cNvPr id="30" name="Straight Arrow Connector 29"/>
          <p:cNvCxnSpPr/>
          <p:nvPr/>
        </p:nvCxnSpPr>
        <p:spPr>
          <a:xfrm flipV="1">
            <a:off x="6300192" y="4616167"/>
            <a:ext cx="1224136" cy="10396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8074495" y="4031670"/>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878858" y="4031670"/>
            <a:ext cx="936104"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7890566" y="4286027"/>
            <a:ext cx="925253" cy="338554"/>
          </a:xfrm>
          <a:prstGeom prst="rect">
            <a:avLst/>
          </a:prstGeom>
          <a:noFill/>
        </p:spPr>
        <p:txBody>
          <a:bodyPr wrap="none" rtlCol="0">
            <a:spAutoFit/>
          </a:bodyPr>
          <a:lstStyle/>
          <a:p>
            <a:r>
              <a:rPr lang="it-IT" dirty="0" smtClean="0"/>
              <a:t>persona</a:t>
            </a:r>
            <a:endParaRPr lang="en-US" dirty="0"/>
          </a:p>
        </p:txBody>
      </p:sp>
    </p:spTree>
    <p:extLst>
      <p:ext uri="{BB962C8B-B14F-4D97-AF65-F5344CB8AC3E}">
        <p14:creationId xmlns:p14="http://schemas.microsoft.com/office/powerpoint/2010/main" val="211418958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76200"/>
            <a:ext cx="8229600" cy="1143000"/>
          </a:xfrm>
        </p:spPr>
        <p:txBody>
          <a:bodyPr/>
          <a:lstStyle/>
          <a:p>
            <a:pPr eaLnBrk="1" hangingPunct="1"/>
            <a:r>
              <a:rPr lang="en-US" altLang="en-US" smtClean="0"/>
              <a:t>Pyramid Match </a:t>
            </a:r>
            <a:r>
              <a:rPr lang="en-US" altLang="en-US" sz="2800" smtClean="0"/>
              <a:t>(Grauman &amp; Darrell 2005)</a:t>
            </a:r>
          </a:p>
        </p:txBody>
      </p:sp>
      <p:pic>
        <p:nvPicPr>
          <p:cNvPr id="47107" name="Picture 3" descr="Hx"/>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1450975" y="2798763"/>
            <a:ext cx="2046288" cy="868362"/>
          </a:xfrm>
          <a:noFill/>
        </p:spPr>
      </p:pic>
      <p:sp>
        <p:nvSpPr>
          <p:cNvPr id="47108" name="Text Box 4"/>
          <p:cNvSpPr txBox="1">
            <a:spLocks noChangeArrowheads="1"/>
          </p:cNvSpPr>
          <p:nvPr/>
        </p:nvSpPr>
        <p:spPr bwMode="auto">
          <a:xfrm>
            <a:off x="152400" y="1274763"/>
            <a:ext cx="1828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a:t>Histogram intersection</a:t>
            </a:r>
          </a:p>
        </p:txBody>
      </p:sp>
      <p:pic>
        <p:nvPicPr>
          <p:cNvPr id="47109" name="Picture 5" descr="intersec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1219200"/>
            <a:ext cx="67818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6" descr="blu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4094163"/>
            <a:ext cx="2052638"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7" descr="H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9000" y="5770563"/>
            <a:ext cx="9906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2" name="Picture 8" descr="red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5600" y="4094163"/>
            <a:ext cx="2057400"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3" name="Picture 9" descr="xca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2757488"/>
            <a:ext cx="357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4" name="Picture 10" descr="ycap"/>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 y="3446463"/>
            <a:ext cx="357188"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5" name="Picture 11" descr="bluepts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60438" y="2570163"/>
            <a:ext cx="3916362" cy="669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7116" name="Picture 12" descr="redpts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60438" y="3270250"/>
            <a:ext cx="3916362" cy="6588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47117" name="Group 13"/>
          <p:cNvGrpSpPr>
            <a:grpSpLocks/>
          </p:cNvGrpSpPr>
          <p:nvPr/>
        </p:nvGrpSpPr>
        <p:grpSpPr bwMode="auto">
          <a:xfrm>
            <a:off x="1639888" y="2963863"/>
            <a:ext cx="1962150" cy="550862"/>
            <a:chOff x="1033" y="2264"/>
            <a:chExt cx="1236" cy="347"/>
          </a:xfrm>
        </p:grpSpPr>
        <p:sp>
          <p:nvSpPr>
            <p:cNvPr id="47123" name="Line 14"/>
            <p:cNvSpPr>
              <a:spLocks noChangeAspect="1" noChangeShapeType="1"/>
            </p:cNvSpPr>
            <p:nvPr/>
          </p:nvSpPr>
          <p:spPr bwMode="auto">
            <a:xfrm flipV="1">
              <a:off x="1033" y="2264"/>
              <a:ext cx="0" cy="347"/>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24" name="Line 15"/>
            <p:cNvSpPr>
              <a:spLocks noChangeAspect="1" noChangeShapeType="1"/>
            </p:cNvSpPr>
            <p:nvPr/>
          </p:nvSpPr>
          <p:spPr bwMode="auto">
            <a:xfrm flipV="1">
              <a:off x="1654" y="2264"/>
              <a:ext cx="0" cy="347"/>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7125" name="Group 16"/>
            <p:cNvGrpSpPr>
              <a:grpSpLocks noChangeAspect="1"/>
            </p:cNvGrpSpPr>
            <p:nvPr/>
          </p:nvGrpSpPr>
          <p:grpSpPr bwMode="auto">
            <a:xfrm>
              <a:off x="1897" y="2264"/>
              <a:ext cx="372" cy="347"/>
              <a:chOff x="2112" y="1584"/>
              <a:chExt cx="455" cy="576"/>
            </a:xfrm>
          </p:grpSpPr>
          <p:sp>
            <p:nvSpPr>
              <p:cNvPr id="47126" name="Line 17"/>
              <p:cNvSpPr>
                <a:spLocks noChangeAspect="1" noChangeShapeType="1"/>
              </p:cNvSpPr>
              <p:nvPr/>
            </p:nvSpPr>
            <p:spPr bwMode="auto">
              <a:xfrm flipH="1" flipV="1">
                <a:off x="2435" y="1584"/>
                <a:ext cx="132"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27" name="Line 18"/>
              <p:cNvSpPr>
                <a:spLocks noChangeAspect="1" noChangeShapeType="1"/>
              </p:cNvSpPr>
              <p:nvPr/>
            </p:nvSpPr>
            <p:spPr bwMode="auto">
              <a:xfrm flipV="1">
                <a:off x="2112" y="1584"/>
                <a:ext cx="144"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47118" name="Group 19"/>
          <p:cNvGrpSpPr>
            <a:grpSpLocks/>
          </p:cNvGrpSpPr>
          <p:nvPr/>
        </p:nvGrpSpPr>
        <p:grpSpPr bwMode="auto">
          <a:xfrm>
            <a:off x="5214938" y="4094163"/>
            <a:ext cx="3395662" cy="2065337"/>
            <a:chOff x="3285" y="2976"/>
            <a:chExt cx="2139" cy="1301"/>
          </a:xfrm>
        </p:grpSpPr>
        <p:pic>
          <p:nvPicPr>
            <p:cNvPr id="47121" name="Picture 20" descr="intersecteq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85" y="4032"/>
              <a:ext cx="2139"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2" name="Picture 21" descr="inters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00" y="2976"/>
              <a:ext cx="1296" cy="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7119" name="Picture 22" descr="H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5778500"/>
            <a:ext cx="9144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0" name="Text Box 23"/>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2" name="Object 1"/>
          <p:cNvGraphicFramePr>
            <a:graphicFrameLocks noChangeAspect="1"/>
          </p:cNvGraphicFramePr>
          <p:nvPr>
            <p:extLst>
              <p:ext uri="{D42A27DB-BD31-4B8C-83A1-F6EECF244321}">
                <p14:modId xmlns:p14="http://schemas.microsoft.com/office/powerpoint/2010/main" val="2252293326"/>
              </p:ext>
            </p:extLst>
          </p:nvPr>
        </p:nvGraphicFramePr>
        <p:xfrm>
          <a:off x="5111409" y="1037772"/>
          <a:ext cx="731838" cy="415925"/>
        </p:xfrm>
        <a:graphic>
          <a:graphicData uri="http://schemas.openxmlformats.org/presentationml/2006/ole">
            <mc:AlternateContent xmlns:mc="http://schemas.openxmlformats.org/markup-compatibility/2006">
              <mc:Choice xmlns:v="urn:schemas-microsoft-com:vml" Requires="v">
                <p:oleObj spid="_x0000_s246798" name="Equation" r:id="rId15" imgW="177480" imgH="177480" progId="Equation.3">
                  <p:embed/>
                </p:oleObj>
              </mc:Choice>
              <mc:Fallback>
                <p:oleObj name="Equation" r:id="rId15" imgW="177480" imgH="177480" progId="Equation.3">
                  <p:embed/>
                  <p:pic>
                    <p:nvPicPr>
                      <p:cNvPr id="0" name=""/>
                      <p:cNvPicPr/>
                      <p:nvPr/>
                    </p:nvPicPr>
                    <p:blipFill>
                      <a:blip r:embed="rId16"/>
                      <a:stretch>
                        <a:fillRect/>
                      </a:stretch>
                    </p:blipFill>
                    <p:spPr>
                      <a:xfrm>
                        <a:off x="5111409" y="1037772"/>
                        <a:ext cx="731838" cy="415925"/>
                      </a:xfrm>
                      <a:prstGeom prst="rect">
                        <a:avLst/>
                      </a:prstGeom>
                      <a:solidFill>
                        <a:schemeClr val="bg1"/>
                      </a:solidFill>
                    </p:spPr>
                  </p:pic>
                </p:oleObj>
              </mc:Fallback>
            </mc:AlternateContent>
          </a:graphicData>
        </a:graphic>
      </p:graphicFrame>
      <p:sp>
        <p:nvSpPr>
          <p:cNvPr id="3" name="Rectangle 2"/>
          <p:cNvSpPr/>
          <p:nvPr/>
        </p:nvSpPr>
        <p:spPr>
          <a:xfrm>
            <a:off x="5173925" y="2277374"/>
            <a:ext cx="3665275" cy="1815882"/>
          </a:xfrm>
          <a:prstGeom prst="rect">
            <a:avLst/>
          </a:prstGeom>
        </p:spPr>
        <p:txBody>
          <a:bodyPr wrap="square">
            <a:spAutoFit/>
          </a:bodyPr>
          <a:lstStyle/>
          <a:p>
            <a:pPr marL="342900" lvl="0" indent="-342900" eaLnBrk="0" hangingPunct="0">
              <a:spcBef>
                <a:spcPct val="20000"/>
              </a:spcBef>
              <a:buFontTx/>
              <a:buChar char="•"/>
            </a:pPr>
            <a:r>
              <a:rPr lang="it-IT" sz="2800" kern="0" dirty="0" smtClean="0">
                <a:solidFill>
                  <a:srgbClr val="000000"/>
                </a:solidFill>
                <a:latin typeface="Tahoma"/>
                <a:cs typeface="Arial"/>
              </a:rPr>
              <a:t>Definisco l’operatore di intersezione tra istogrammi</a:t>
            </a:r>
            <a:endParaRPr lang="it-IT" sz="2800" kern="0" dirty="0">
              <a:solidFill>
                <a:srgbClr val="000000"/>
              </a:solidFill>
              <a:latin typeface="Tahoma"/>
              <a:cs typeface="Arial"/>
            </a:endParaRPr>
          </a:p>
        </p:txBody>
      </p:sp>
    </p:spTree>
    <p:extLst>
      <p:ext uri="{BB962C8B-B14F-4D97-AF65-F5344CB8AC3E}">
        <p14:creationId xmlns:p14="http://schemas.microsoft.com/office/powerpoint/2010/main" val="10406687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p:cNvGrpSpPr>
            <a:grpSpLocks noChangeAspect="1"/>
          </p:cNvGrpSpPr>
          <p:nvPr/>
        </p:nvGrpSpPr>
        <p:grpSpPr bwMode="auto">
          <a:xfrm>
            <a:off x="228600" y="3957638"/>
            <a:ext cx="8763000" cy="460375"/>
            <a:chOff x="-2640" y="2928"/>
            <a:chExt cx="8292" cy="436"/>
          </a:xfrm>
        </p:grpSpPr>
        <p:pic>
          <p:nvPicPr>
            <p:cNvPr id="48144" name="Picture 3" descr="nipart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 y="2928"/>
              <a:ext cx="4032"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5" name="Picture 4" descr="nipar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0" y="2928"/>
              <a:ext cx="4212"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131" name="Rectangle 6"/>
          <p:cNvSpPr>
            <a:spLocks noChangeArrowheads="1"/>
          </p:cNvSpPr>
          <p:nvPr/>
        </p:nvSpPr>
        <p:spPr bwMode="auto">
          <a:xfrm>
            <a:off x="228600" y="3271838"/>
            <a:ext cx="8839200" cy="1295400"/>
          </a:xfrm>
          <a:prstGeom prst="rect">
            <a:avLst/>
          </a:prstGeom>
          <a:noFill/>
          <a:ln w="349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48132" name="Group 7"/>
          <p:cNvGrpSpPr>
            <a:grpSpLocks/>
          </p:cNvGrpSpPr>
          <p:nvPr/>
        </p:nvGrpSpPr>
        <p:grpSpPr bwMode="auto">
          <a:xfrm>
            <a:off x="1736725" y="4567241"/>
            <a:ext cx="5791200" cy="1666876"/>
            <a:chOff x="1094" y="3552"/>
            <a:chExt cx="3648" cy="1050"/>
          </a:xfrm>
        </p:grpSpPr>
        <p:sp>
          <p:nvSpPr>
            <p:cNvPr id="48142" name="Text Box 8"/>
            <p:cNvSpPr txBox="1">
              <a:spLocks noChangeArrowheads="1"/>
            </p:cNvSpPr>
            <p:nvPr/>
          </p:nvSpPr>
          <p:spPr bwMode="auto">
            <a:xfrm>
              <a:off x="1094" y="3691"/>
              <a:ext cx="3648" cy="911"/>
            </a:xfrm>
            <a:prstGeom prst="rect">
              <a:avLst/>
            </a:pr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smtClean="0"/>
                <a:t>La </a:t>
              </a:r>
              <a:r>
                <a:rPr lang="en-US" altLang="en-US" sz="2200" dirty="0" err="1" smtClean="0"/>
                <a:t>differenza</a:t>
              </a:r>
              <a:r>
                <a:rPr lang="en-US" altLang="en-US" sz="2200" dirty="0" smtClean="0"/>
                <a:t> </a:t>
              </a:r>
              <a:r>
                <a:rPr lang="en-US" altLang="en-US" sz="2200" dirty="0" err="1" smtClean="0"/>
                <a:t>tra</a:t>
              </a:r>
              <a:r>
                <a:rPr lang="en-US" altLang="en-US" sz="2200" dirty="0" smtClean="0"/>
                <a:t> le </a:t>
              </a:r>
              <a:r>
                <a:rPr lang="en-US" altLang="en-US" sz="2200" dirty="0" err="1" smtClean="0"/>
                <a:t>intersezioni</a:t>
              </a:r>
              <a:r>
                <a:rPr lang="en-US" altLang="en-US" sz="2200" dirty="0" smtClean="0"/>
                <a:t> </a:t>
              </a:r>
              <a:r>
                <a:rPr lang="en-US" altLang="en-US" sz="2200" dirty="0" err="1" smtClean="0"/>
                <a:t>degli</a:t>
              </a:r>
              <a:r>
                <a:rPr lang="en-US" altLang="en-US" sz="2200" dirty="0" smtClean="0"/>
                <a:t> </a:t>
              </a:r>
              <a:r>
                <a:rPr lang="en-US" altLang="en-US" sz="2200" dirty="0" err="1" smtClean="0"/>
                <a:t>istogrammi</a:t>
              </a:r>
              <a:r>
                <a:rPr lang="en-US" altLang="en-US" sz="2200" dirty="0" smtClean="0"/>
                <a:t> a </a:t>
              </a:r>
              <a:r>
                <a:rPr lang="en-US" altLang="en-US" sz="2200" dirty="0" err="1" smtClean="0"/>
                <a:t>livelli</a:t>
              </a:r>
              <a:r>
                <a:rPr lang="en-US" altLang="en-US" sz="2200" dirty="0" smtClean="0"/>
                <a:t> </a:t>
              </a:r>
              <a:r>
                <a:rPr lang="en-US" altLang="en-US" sz="2200" dirty="0" err="1" smtClean="0"/>
                <a:t>consecutivi</a:t>
              </a:r>
              <a:r>
                <a:rPr lang="en-US" altLang="en-US" sz="2200" dirty="0" smtClean="0"/>
                <a:t> </a:t>
              </a:r>
              <a:r>
                <a:rPr lang="en-US" altLang="en-US" sz="2200" dirty="0" err="1" smtClean="0"/>
                <a:t>conta</a:t>
              </a:r>
              <a:r>
                <a:rPr lang="en-US" altLang="en-US" sz="2200" dirty="0" smtClean="0"/>
                <a:t> </a:t>
              </a:r>
              <a:r>
                <a:rPr lang="en-US" altLang="en-US" sz="2200" dirty="0" err="1" smtClean="0"/>
                <a:t>il</a:t>
              </a:r>
              <a:r>
                <a:rPr lang="en-US" altLang="en-US" sz="2200" dirty="0" smtClean="0"/>
                <a:t> </a:t>
              </a:r>
              <a:r>
                <a:rPr lang="en-US" altLang="en-US" sz="2200" dirty="0" err="1" smtClean="0"/>
                <a:t>numero</a:t>
              </a:r>
              <a:r>
                <a:rPr lang="en-US" altLang="en-US" sz="2200" dirty="0" smtClean="0"/>
                <a:t> di </a:t>
              </a:r>
              <a:r>
                <a:rPr lang="en-US" altLang="en-US" sz="2200" dirty="0" err="1" smtClean="0"/>
                <a:t>nuove</a:t>
              </a:r>
              <a:r>
                <a:rPr lang="en-US" altLang="en-US" sz="2200" dirty="0" smtClean="0"/>
                <a:t> </a:t>
              </a:r>
              <a:r>
                <a:rPr lang="en-US" altLang="en-US" sz="2200" dirty="0" err="1" smtClean="0"/>
                <a:t>coppie</a:t>
              </a:r>
              <a:r>
                <a:rPr lang="en-US" altLang="en-US" sz="2200" dirty="0" smtClean="0"/>
                <a:t> </a:t>
              </a:r>
              <a:r>
                <a:rPr lang="en-US" altLang="en-US" sz="2200" dirty="0" err="1" smtClean="0"/>
                <a:t>matchate</a:t>
              </a:r>
              <a:r>
                <a:rPr lang="en-US" altLang="en-US" sz="2200" dirty="0" smtClean="0"/>
                <a:t> </a:t>
              </a:r>
              <a:r>
                <a:rPr lang="en-US" altLang="en-US" sz="2200" dirty="0" err="1" smtClean="0"/>
                <a:t>tra</a:t>
              </a:r>
              <a:r>
                <a:rPr lang="en-US" altLang="en-US" sz="2200" dirty="0" smtClean="0"/>
                <a:t> un </a:t>
              </a:r>
              <a:r>
                <a:rPr lang="en-US" altLang="en-US" sz="2200" dirty="0" err="1" smtClean="0"/>
                <a:t>livello</a:t>
              </a:r>
              <a:r>
                <a:rPr lang="en-US" altLang="en-US" sz="2200" dirty="0" smtClean="0"/>
                <a:t> e </a:t>
              </a:r>
              <a:r>
                <a:rPr lang="en-US" altLang="en-US" sz="2200" dirty="0" err="1" smtClean="0"/>
                <a:t>l’altro</a:t>
              </a:r>
              <a:endParaRPr lang="en-US" altLang="en-US" sz="2200" dirty="0"/>
            </a:p>
          </p:txBody>
        </p:sp>
        <p:sp>
          <p:nvSpPr>
            <p:cNvPr id="48143" name="Line 9"/>
            <p:cNvSpPr>
              <a:spLocks noChangeShapeType="1"/>
            </p:cNvSpPr>
            <p:nvPr/>
          </p:nvSpPr>
          <p:spPr bwMode="auto">
            <a:xfrm flipV="1">
              <a:off x="2928" y="3552"/>
              <a:ext cx="0" cy="288"/>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48133" name="Group 10"/>
          <p:cNvGrpSpPr>
            <a:grpSpLocks/>
          </p:cNvGrpSpPr>
          <p:nvPr/>
        </p:nvGrpSpPr>
        <p:grpSpPr bwMode="auto">
          <a:xfrm>
            <a:off x="1447800" y="3255963"/>
            <a:ext cx="7467600" cy="549275"/>
            <a:chOff x="912" y="2582"/>
            <a:chExt cx="4704" cy="346"/>
          </a:xfrm>
        </p:grpSpPr>
        <p:sp>
          <p:nvSpPr>
            <p:cNvPr id="48138" name="AutoShape 11"/>
            <p:cNvSpPr>
              <a:spLocks/>
            </p:cNvSpPr>
            <p:nvPr/>
          </p:nvSpPr>
          <p:spPr bwMode="auto">
            <a:xfrm rot="5400000">
              <a:off x="1800" y="1944"/>
              <a:ext cx="96" cy="1872"/>
            </a:xfrm>
            <a:prstGeom prst="leftBrace">
              <a:avLst>
                <a:gd name="adj1" fmla="val 162500"/>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8139" name="AutoShape 12"/>
            <p:cNvSpPr>
              <a:spLocks/>
            </p:cNvSpPr>
            <p:nvPr/>
          </p:nvSpPr>
          <p:spPr bwMode="auto">
            <a:xfrm rot="5400000">
              <a:off x="4392" y="1704"/>
              <a:ext cx="96" cy="2352"/>
            </a:xfrm>
            <a:prstGeom prst="leftBrace">
              <a:avLst>
                <a:gd name="adj1" fmla="val 204167"/>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48140" name="Text Box 13"/>
            <p:cNvSpPr txBox="1">
              <a:spLocks noChangeArrowheads="1"/>
            </p:cNvSpPr>
            <p:nvPr/>
          </p:nvSpPr>
          <p:spPr bwMode="auto">
            <a:xfrm>
              <a:off x="1056" y="2582"/>
              <a:ext cx="163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000"/>
                <a:t>matches at this level</a:t>
              </a:r>
            </a:p>
          </p:txBody>
        </p:sp>
        <p:sp>
          <p:nvSpPr>
            <p:cNvPr id="48141" name="Text Box 14"/>
            <p:cNvSpPr txBox="1">
              <a:spLocks noChangeArrowheads="1"/>
            </p:cNvSpPr>
            <p:nvPr/>
          </p:nvSpPr>
          <p:spPr bwMode="auto">
            <a:xfrm>
              <a:off x="3504" y="2582"/>
              <a:ext cx="20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000"/>
                <a:t>matches at previous level</a:t>
              </a:r>
            </a:p>
          </p:txBody>
        </p:sp>
      </p:grpSp>
      <p:sp>
        <p:nvSpPr>
          <p:cNvPr id="48134" name="Text Box 15"/>
          <p:cNvSpPr txBox="1">
            <a:spLocks noChangeArrowheads="1"/>
          </p:cNvSpPr>
          <p:nvPr/>
        </p:nvSpPr>
        <p:spPr bwMode="auto">
          <a:xfrm>
            <a:off x="152400" y="1579563"/>
            <a:ext cx="1828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a:t>Histogram intersection</a:t>
            </a:r>
          </a:p>
        </p:txBody>
      </p:sp>
      <p:pic>
        <p:nvPicPr>
          <p:cNvPr id="48135" name="Picture 16" descr="intersec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7400" y="1524000"/>
            <a:ext cx="67818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Rectangle 19"/>
          <p:cNvSpPr>
            <a:spLocks noGrp="1" noChangeArrowheads="1"/>
          </p:cNvSpPr>
          <p:nvPr>
            <p:ph type="title"/>
          </p:nvPr>
        </p:nvSpPr>
        <p:spPr>
          <a:xfrm>
            <a:off x="457200" y="76200"/>
            <a:ext cx="8229600" cy="1143000"/>
          </a:xfrm>
          <a:noFill/>
        </p:spPr>
        <p:txBody>
          <a:bodyPr/>
          <a:lstStyle/>
          <a:p>
            <a:pPr eaLnBrk="1" hangingPunct="1"/>
            <a:r>
              <a:rPr lang="en-US" altLang="en-US" smtClean="0"/>
              <a:t>Pyramid Match </a:t>
            </a:r>
            <a:r>
              <a:rPr lang="en-US" altLang="en-US" sz="2800" smtClean="0"/>
              <a:t>(Grauman &amp; Darrell 2005)</a:t>
            </a:r>
          </a:p>
        </p:txBody>
      </p:sp>
      <p:sp>
        <p:nvSpPr>
          <p:cNvPr id="48137" name="Text Box 20"/>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2" name="Object 1"/>
          <p:cNvGraphicFramePr>
            <a:graphicFrameLocks noChangeAspect="1"/>
          </p:cNvGraphicFramePr>
          <p:nvPr>
            <p:extLst>
              <p:ext uri="{D42A27DB-BD31-4B8C-83A1-F6EECF244321}">
                <p14:modId xmlns:p14="http://schemas.microsoft.com/office/powerpoint/2010/main" val="1727532667"/>
              </p:ext>
            </p:extLst>
          </p:nvPr>
        </p:nvGraphicFramePr>
        <p:xfrm>
          <a:off x="5082381" y="1316037"/>
          <a:ext cx="731838" cy="415925"/>
        </p:xfrm>
        <a:graphic>
          <a:graphicData uri="http://schemas.openxmlformats.org/presentationml/2006/ole">
            <mc:AlternateContent xmlns:mc="http://schemas.openxmlformats.org/markup-compatibility/2006">
              <mc:Choice xmlns:v="urn:schemas-microsoft-com:vml" Requires="v">
                <p:oleObj spid="_x0000_s244764" name="Equation" r:id="rId7" imgW="177480" imgH="177480" progId="Equation.3">
                  <p:embed/>
                </p:oleObj>
              </mc:Choice>
              <mc:Fallback>
                <p:oleObj name="Equation" r:id="rId7" imgW="177480" imgH="17748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2381" y="1316037"/>
                        <a:ext cx="731838" cy="415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724399934"/>
              </p:ext>
            </p:extLst>
          </p:nvPr>
        </p:nvGraphicFramePr>
        <p:xfrm>
          <a:off x="272142" y="3859212"/>
          <a:ext cx="467221" cy="657225"/>
        </p:xfrm>
        <a:graphic>
          <a:graphicData uri="http://schemas.openxmlformats.org/presentationml/2006/ole">
            <mc:AlternateContent xmlns:mc="http://schemas.openxmlformats.org/markup-compatibility/2006">
              <mc:Choice xmlns:v="urn:schemas-microsoft-com:vml" Requires="v">
                <p:oleObj spid="_x0000_s244765" name="Equation" r:id="rId9" imgW="164880" imgH="228600" progId="Equation.3">
                  <p:embed/>
                </p:oleObj>
              </mc:Choice>
              <mc:Fallback>
                <p:oleObj name="Equation" r:id="rId9" imgW="164880" imgH="228600" progId="Equation.3">
                  <p:embed/>
                  <p:pic>
                    <p:nvPicPr>
                      <p:cNvPr id="0" name="Object 1"/>
                      <p:cNvPicPr>
                        <a:picLocks noChangeAspect="1" noChangeArrowheads="1"/>
                      </p:cNvPicPr>
                      <p:nvPr/>
                    </p:nvPicPr>
                    <p:blipFill>
                      <a:blip r:embed="rId10"/>
                      <a:srcRect/>
                      <a:stretch>
                        <a:fillRect/>
                      </a:stretch>
                    </p:blipFill>
                    <p:spPr bwMode="auto">
                      <a:xfrm>
                        <a:off x="272142" y="3859212"/>
                        <a:ext cx="467221" cy="657225"/>
                      </a:xfrm>
                      <a:prstGeom prst="rect">
                        <a:avLst/>
                      </a:prstGeom>
                      <a:solidFill>
                        <a:schemeClr val="bg1"/>
                      </a:solidFill>
                      <a:ln>
                        <a:noFill/>
                      </a:ln>
                    </p:spPr>
                  </p:pic>
                </p:oleObj>
              </mc:Fallback>
            </mc:AlternateContent>
          </a:graphicData>
        </a:graphic>
      </p:graphicFrame>
    </p:spTree>
    <p:extLst>
      <p:ext uri="{BB962C8B-B14F-4D97-AF65-F5344CB8AC3E}">
        <p14:creationId xmlns:p14="http://schemas.microsoft.com/office/powerpoint/2010/main" val="10220774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76200"/>
            <a:ext cx="8229600" cy="1143000"/>
          </a:xfrm>
        </p:spPr>
        <p:txBody>
          <a:bodyPr/>
          <a:lstStyle/>
          <a:p>
            <a:pPr eaLnBrk="1" hangingPunct="1"/>
            <a:r>
              <a:rPr lang="en-US" altLang="en-US" smtClean="0"/>
              <a:t>Pyramid match kernel</a:t>
            </a:r>
          </a:p>
        </p:txBody>
      </p:sp>
      <p:sp>
        <p:nvSpPr>
          <p:cNvPr id="49155" name="Text Box 3"/>
          <p:cNvSpPr txBox="1">
            <a:spLocks noChangeArrowheads="1"/>
          </p:cNvSpPr>
          <p:nvPr/>
        </p:nvSpPr>
        <p:spPr bwMode="auto">
          <a:xfrm>
            <a:off x="914400" y="4941168"/>
            <a:ext cx="7620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en-US" altLang="en-US" sz="2400" dirty="0"/>
              <a:t>  </a:t>
            </a:r>
            <a:r>
              <a:rPr lang="en-US" altLang="en-US" sz="2400" dirty="0" smtClean="0"/>
              <a:t>I </a:t>
            </a:r>
            <a:r>
              <a:rPr lang="en-US" altLang="en-US" sz="2400" dirty="0" err="1" smtClean="0"/>
              <a:t>pesi</a:t>
            </a:r>
            <a:r>
              <a:rPr lang="en-US" altLang="en-US" sz="2400" dirty="0" smtClean="0"/>
              <a:t> </a:t>
            </a:r>
            <a:r>
              <a:rPr lang="en-US" altLang="en-US" sz="2400" dirty="0" err="1" smtClean="0"/>
              <a:t>sono</a:t>
            </a:r>
            <a:r>
              <a:rPr lang="en-US" altLang="en-US" sz="2400" dirty="0" smtClean="0"/>
              <a:t> </a:t>
            </a:r>
            <a:r>
              <a:rPr lang="en-US" altLang="en-US" sz="2400" dirty="0" err="1" smtClean="0"/>
              <a:t>inversamente</a:t>
            </a:r>
            <a:r>
              <a:rPr lang="en-US" altLang="en-US" sz="2400" dirty="0" smtClean="0"/>
              <a:t> </a:t>
            </a:r>
            <a:r>
              <a:rPr lang="en-US" altLang="en-US" sz="2400" dirty="0" err="1" smtClean="0"/>
              <a:t>proporzionali</a:t>
            </a:r>
            <a:r>
              <a:rPr lang="en-US" altLang="en-US" sz="2400" dirty="0" smtClean="0"/>
              <a:t> al bin size </a:t>
            </a:r>
            <a:endParaRPr lang="en-US" altLang="en-US" sz="2400" dirty="0"/>
          </a:p>
          <a:p>
            <a:pPr eaLnBrk="1" hangingPunct="1">
              <a:spcBef>
                <a:spcPct val="50000"/>
              </a:spcBef>
              <a:buFontTx/>
              <a:buChar char="•"/>
            </a:pPr>
            <a:r>
              <a:rPr lang="en-US" altLang="en-US" sz="2400" dirty="0" smtClean="0"/>
              <a:t>  </a:t>
            </a:r>
            <a:r>
              <a:rPr lang="en-US" altLang="en-US" sz="2400" dirty="0" err="1" smtClean="0"/>
              <a:t>Bisogna</a:t>
            </a:r>
            <a:r>
              <a:rPr lang="en-US" altLang="en-US" sz="2400" dirty="0" smtClean="0"/>
              <a:t> fare </a:t>
            </a:r>
            <a:r>
              <a:rPr lang="en-US" altLang="en-US" sz="2400" dirty="0" err="1" smtClean="0"/>
              <a:t>attenzione</a:t>
            </a:r>
            <a:r>
              <a:rPr lang="en-US" altLang="en-US" sz="2400" dirty="0" smtClean="0"/>
              <a:t> </a:t>
            </a:r>
            <a:r>
              <a:rPr lang="en-US" altLang="en-US" sz="2400" dirty="0" err="1" smtClean="0"/>
              <a:t>alla</a:t>
            </a:r>
            <a:r>
              <a:rPr lang="en-US" altLang="en-US" sz="2400" dirty="0" smtClean="0"/>
              <a:t> </a:t>
            </a:r>
            <a:r>
              <a:rPr lang="en-US" altLang="en-US" sz="2400" dirty="0" err="1" smtClean="0"/>
              <a:t>normalizzazione</a:t>
            </a:r>
            <a:r>
              <a:rPr lang="en-US" altLang="en-US" sz="2400" dirty="0" smtClean="0"/>
              <a:t> </a:t>
            </a:r>
            <a:r>
              <a:rPr lang="en-US" altLang="en-US" sz="2400" dirty="0" err="1" smtClean="0"/>
              <a:t>delle</a:t>
            </a:r>
            <a:r>
              <a:rPr lang="en-US" altLang="en-US" sz="2400" dirty="0" smtClean="0"/>
              <a:t> features</a:t>
            </a:r>
            <a:endParaRPr lang="en-US" altLang="en-US" sz="2400" dirty="0"/>
          </a:p>
        </p:txBody>
      </p:sp>
      <p:grpSp>
        <p:nvGrpSpPr>
          <p:cNvPr id="49156" name="Group 4"/>
          <p:cNvGrpSpPr>
            <a:grpSpLocks/>
          </p:cNvGrpSpPr>
          <p:nvPr/>
        </p:nvGrpSpPr>
        <p:grpSpPr bwMode="auto">
          <a:xfrm>
            <a:off x="457200" y="2563813"/>
            <a:ext cx="8534400" cy="1246187"/>
            <a:chOff x="288" y="2479"/>
            <a:chExt cx="5376" cy="785"/>
          </a:xfrm>
        </p:grpSpPr>
        <p:pic>
          <p:nvPicPr>
            <p:cNvPr id="49171" name="Picture 5" descr="ktilde_part1"/>
            <p:cNvPicPr>
              <a:picLocks noChangeAspect="1" noChangeArrowheads="1"/>
            </p:cNvPicPr>
            <p:nvPr/>
          </p:nvPicPr>
          <p:blipFill>
            <a:blip r:embed="rId3" cstate="print">
              <a:extLst>
                <a:ext uri="{28A0092B-C50C-407E-A947-70E740481C1C}">
                  <a14:useLocalDpi xmlns:a14="http://schemas.microsoft.com/office/drawing/2010/main" val="0"/>
                </a:ext>
              </a:extLst>
            </a:blip>
            <a:srcRect l="6625" b="-6512"/>
            <a:stretch>
              <a:fillRect/>
            </a:stretch>
          </p:blipFill>
          <p:spPr bwMode="auto">
            <a:xfrm>
              <a:off x="288" y="2479"/>
              <a:ext cx="2706"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72" name="Picture 6" descr="ktilde_par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 y="2626"/>
              <a:ext cx="2621"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157" name="Rectangle 7"/>
          <p:cNvSpPr>
            <a:spLocks noChangeArrowheads="1"/>
          </p:cNvSpPr>
          <p:nvPr/>
        </p:nvSpPr>
        <p:spPr bwMode="auto">
          <a:xfrm>
            <a:off x="685800" y="1768475"/>
            <a:ext cx="12954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nvGrpSpPr>
          <p:cNvPr id="49158" name="Group 8"/>
          <p:cNvGrpSpPr>
            <a:grpSpLocks/>
          </p:cNvGrpSpPr>
          <p:nvPr/>
        </p:nvGrpSpPr>
        <p:grpSpPr bwMode="auto">
          <a:xfrm>
            <a:off x="2438400" y="1470025"/>
            <a:ext cx="4495800" cy="1441450"/>
            <a:chOff x="1296" y="1344"/>
            <a:chExt cx="2832" cy="908"/>
          </a:xfrm>
        </p:grpSpPr>
        <p:pic>
          <p:nvPicPr>
            <p:cNvPr id="49169" name="Picture 9" descr="ktilde"/>
            <p:cNvPicPr>
              <a:picLocks noChangeAspect="1" noChangeArrowheads="1"/>
            </p:cNvPicPr>
            <p:nvPr/>
          </p:nvPicPr>
          <p:blipFill>
            <a:blip r:embed="rId5">
              <a:extLst>
                <a:ext uri="{28A0092B-C50C-407E-A947-70E740481C1C}">
                  <a14:useLocalDpi xmlns:a14="http://schemas.microsoft.com/office/drawing/2010/main" val="0"/>
                </a:ext>
              </a:extLst>
            </a:blip>
            <a:srcRect r="30656" b="5022"/>
            <a:stretch>
              <a:fillRect/>
            </a:stretch>
          </p:blipFill>
          <p:spPr bwMode="auto">
            <a:xfrm>
              <a:off x="1305" y="1344"/>
              <a:ext cx="2823" cy="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70" name="Rectangle 10"/>
            <p:cNvSpPr>
              <a:spLocks noChangeArrowheads="1"/>
            </p:cNvSpPr>
            <p:nvPr/>
          </p:nvSpPr>
          <p:spPr bwMode="auto">
            <a:xfrm>
              <a:off x="1296" y="1488"/>
              <a:ext cx="336" cy="1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49159" name="Group 11"/>
          <p:cNvGrpSpPr>
            <a:grpSpLocks/>
          </p:cNvGrpSpPr>
          <p:nvPr/>
        </p:nvGrpSpPr>
        <p:grpSpPr bwMode="auto">
          <a:xfrm>
            <a:off x="-88232" y="3733800"/>
            <a:ext cx="3352800" cy="1473200"/>
            <a:chOff x="0" y="2544"/>
            <a:chExt cx="1824" cy="928"/>
          </a:xfrm>
        </p:grpSpPr>
        <p:sp>
          <p:nvSpPr>
            <p:cNvPr id="49167" name="Text Box 12"/>
            <p:cNvSpPr txBox="1">
              <a:spLocks noChangeArrowheads="1"/>
            </p:cNvSpPr>
            <p:nvPr/>
          </p:nvSpPr>
          <p:spPr bwMode="auto">
            <a:xfrm>
              <a:off x="0" y="2832"/>
              <a:ext cx="1824"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000" dirty="0" smtClean="0"/>
                <a:t>E’ un peso </a:t>
              </a:r>
              <a:r>
                <a:rPr lang="en-US" altLang="en-US" sz="2000" dirty="0" err="1" smtClean="0"/>
                <a:t>che</a:t>
              </a:r>
              <a:r>
                <a:rPr lang="en-US" altLang="en-US" sz="2000" dirty="0" smtClean="0"/>
                <a:t> </a:t>
              </a:r>
              <a:r>
                <a:rPr lang="en-US" altLang="en-US" sz="2000" dirty="0" err="1" smtClean="0"/>
                <a:t>misura</a:t>
              </a:r>
              <a:r>
                <a:rPr lang="en-US" altLang="en-US" sz="2000" dirty="0" smtClean="0"/>
                <a:t> la </a:t>
              </a:r>
              <a:r>
                <a:rPr lang="en-US" altLang="en-US" sz="2000" dirty="0" err="1" smtClean="0"/>
                <a:t>difficoltà</a:t>
              </a:r>
              <a:r>
                <a:rPr lang="en-US" altLang="en-US" sz="2000" dirty="0" smtClean="0"/>
                <a:t> di match a </a:t>
              </a:r>
              <a:r>
                <a:rPr lang="en-US" altLang="en-US" sz="2000" dirty="0" err="1" smtClean="0"/>
                <a:t>livello</a:t>
              </a:r>
              <a:r>
                <a:rPr lang="en-US" altLang="en-US" sz="2000" dirty="0" smtClean="0"/>
                <a:t> </a:t>
              </a:r>
              <a:r>
                <a:rPr lang="en-US" altLang="en-US" sz="2000" i="1" dirty="0" err="1" smtClean="0"/>
                <a:t>i</a:t>
              </a:r>
              <a:endParaRPr lang="en-US" altLang="en-US" sz="2000" b="1" i="1" dirty="0"/>
            </a:p>
          </p:txBody>
        </p:sp>
        <p:sp>
          <p:nvSpPr>
            <p:cNvPr id="49168" name="Line 13"/>
            <p:cNvSpPr>
              <a:spLocks noChangeShapeType="1"/>
            </p:cNvSpPr>
            <p:nvPr/>
          </p:nvSpPr>
          <p:spPr bwMode="auto">
            <a:xfrm flipV="1">
              <a:off x="864" y="2544"/>
              <a:ext cx="0"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49160" name="Group 14"/>
          <p:cNvGrpSpPr>
            <a:grpSpLocks/>
          </p:cNvGrpSpPr>
          <p:nvPr/>
        </p:nvGrpSpPr>
        <p:grpSpPr bwMode="auto">
          <a:xfrm>
            <a:off x="3352800" y="1295400"/>
            <a:ext cx="2895600" cy="625475"/>
            <a:chOff x="2064" y="998"/>
            <a:chExt cx="1824" cy="394"/>
          </a:xfrm>
        </p:grpSpPr>
        <p:sp>
          <p:nvSpPr>
            <p:cNvPr id="49165" name="Text Box 15"/>
            <p:cNvSpPr txBox="1">
              <a:spLocks noChangeArrowheads="1"/>
            </p:cNvSpPr>
            <p:nvPr/>
          </p:nvSpPr>
          <p:spPr bwMode="auto">
            <a:xfrm>
              <a:off x="2064" y="998"/>
              <a:ext cx="182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000"/>
                <a:t>histogram pyramids</a:t>
              </a:r>
              <a:endParaRPr lang="en-US" altLang="en-US" sz="2000" b="1"/>
            </a:p>
          </p:txBody>
        </p:sp>
        <p:sp>
          <p:nvSpPr>
            <p:cNvPr id="49166" name="AutoShape 16"/>
            <p:cNvSpPr>
              <a:spLocks/>
            </p:cNvSpPr>
            <p:nvPr/>
          </p:nvSpPr>
          <p:spPr bwMode="auto">
            <a:xfrm rot="-5400000">
              <a:off x="2904" y="552"/>
              <a:ext cx="144" cy="1536"/>
            </a:xfrm>
            <a:prstGeom prst="rightBrace">
              <a:avLst>
                <a:gd name="adj1" fmla="val 8888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grpSp>
        <p:nvGrpSpPr>
          <p:cNvPr id="49161" name="Group 17"/>
          <p:cNvGrpSpPr>
            <a:grpSpLocks/>
          </p:cNvGrpSpPr>
          <p:nvPr/>
        </p:nvGrpSpPr>
        <p:grpSpPr bwMode="auto">
          <a:xfrm>
            <a:off x="1905000" y="3505200"/>
            <a:ext cx="6858000" cy="609600"/>
            <a:chOff x="1200" y="2352"/>
            <a:chExt cx="4320" cy="384"/>
          </a:xfrm>
        </p:grpSpPr>
        <p:sp>
          <p:nvSpPr>
            <p:cNvPr id="49163" name="Text Box 18"/>
            <p:cNvSpPr txBox="1">
              <a:spLocks noChangeArrowheads="1"/>
            </p:cNvSpPr>
            <p:nvPr/>
          </p:nvSpPr>
          <p:spPr bwMode="auto">
            <a:xfrm>
              <a:off x="1200" y="2486"/>
              <a:ext cx="432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000" dirty="0" err="1" smtClean="0"/>
                <a:t>Numero</a:t>
              </a:r>
              <a:r>
                <a:rPr lang="en-US" altLang="en-US" sz="2000" dirty="0" smtClean="0"/>
                <a:t> di </a:t>
              </a:r>
              <a:r>
                <a:rPr lang="en-US" altLang="en-US" sz="2000" dirty="0" err="1" smtClean="0"/>
                <a:t>nuove</a:t>
              </a:r>
              <a:r>
                <a:rPr lang="en-US" altLang="en-US" sz="2000" dirty="0" smtClean="0"/>
                <a:t> </a:t>
              </a:r>
              <a:r>
                <a:rPr lang="en-US" altLang="en-US" sz="2000" dirty="0" err="1" smtClean="0"/>
                <a:t>coppie</a:t>
              </a:r>
              <a:r>
                <a:rPr lang="en-US" altLang="en-US" sz="2000" dirty="0" smtClean="0"/>
                <a:t> </a:t>
              </a:r>
              <a:r>
                <a:rPr lang="en-US" altLang="en-US" sz="2000" dirty="0" err="1" smtClean="0"/>
                <a:t>matchate</a:t>
              </a:r>
              <a:r>
                <a:rPr lang="en-US" altLang="en-US" sz="2000" dirty="0" smtClean="0"/>
                <a:t> </a:t>
              </a:r>
              <a:r>
                <a:rPr lang="en-US" altLang="en-US" sz="2000" dirty="0" smtClean="0"/>
                <a:t>a </a:t>
              </a:r>
              <a:r>
                <a:rPr lang="en-US" altLang="en-US" sz="2000" dirty="0" err="1" smtClean="0"/>
                <a:t>livello</a:t>
              </a:r>
              <a:r>
                <a:rPr lang="en-US" altLang="en-US" sz="2000" dirty="0" smtClean="0"/>
                <a:t> </a:t>
              </a:r>
              <a:r>
                <a:rPr lang="en-US" altLang="en-US" sz="2000" i="1" dirty="0" err="1" smtClean="0"/>
                <a:t>i</a:t>
              </a:r>
              <a:endParaRPr lang="en-US" altLang="en-US" sz="2000" i="1" dirty="0"/>
            </a:p>
          </p:txBody>
        </p:sp>
        <p:sp>
          <p:nvSpPr>
            <p:cNvPr id="49164" name="AutoShape 19"/>
            <p:cNvSpPr>
              <a:spLocks/>
            </p:cNvSpPr>
            <p:nvPr/>
          </p:nvSpPr>
          <p:spPr bwMode="auto">
            <a:xfrm rot="-5400000">
              <a:off x="3264" y="336"/>
              <a:ext cx="144" cy="4176"/>
            </a:xfrm>
            <a:prstGeom prst="leftBrace">
              <a:avLst>
                <a:gd name="adj1" fmla="val 241667"/>
                <a:gd name="adj2" fmla="val 49995"/>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49162" name="Text Box 20"/>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112203215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6858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pic>
        <p:nvPicPr>
          <p:cNvPr id="50179" name="Picture 3" descr="xcap"/>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381000" y="2068513"/>
            <a:ext cx="395288" cy="373062"/>
          </a:xfrm>
          <a:noFill/>
        </p:spPr>
      </p:pic>
      <p:pic>
        <p:nvPicPr>
          <p:cNvPr id="50180" name="Picture 4" descr="ycap"/>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366713" y="2986088"/>
            <a:ext cx="395287" cy="341312"/>
          </a:xfrm>
          <a:noFill/>
        </p:spPr>
      </p:pic>
      <p:pic>
        <p:nvPicPr>
          <p:cNvPr id="50181" name="Picture 5" descr="bluepts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3913" y="1766888"/>
            <a:ext cx="4814887"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182" name="Picture 6" descr="redpts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3913" y="2732088"/>
            <a:ext cx="4814887" cy="842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0183" name="Text Box 7"/>
          <p:cNvSpPr txBox="1">
            <a:spLocks noChangeArrowheads="1"/>
          </p:cNvSpPr>
          <p:nvPr/>
        </p:nvSpPr>
        <p:spPr bwMode="auto">
          <a:xfrm>
            <a:off x="4038600" y="1219200"/>
            <a:ext cx="1828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smtClean="0"/>
              <a:t>Livello</a:t>
            </a:r>
            <a:r>
              <a:rPr lang="en-US" altLang="en-US" sz="2400" dirty="0" smtClean="0"/>
              <a:t> </a:t>
            </a:r>
            <a:r>
              <a:rPr lang="en-US" altLang="en-US" sz="2400" dirty="0"/>
              <a:t>0</a:t>
            </a:r>
          </a:p>
        </p:txBody>
      </p:sp>
      <p:grpSp>
        <p:nvGrpSpPr>
          <p:cNvPr id="2" name="Group 8"/>
          <p:cNvGrpSpPr>
            <a:grpSpLocks/>
          </p:cNvGrpSpPr>
          <p:nvPr/>
        </p:nvGrpSpPr>
        <p:grpSpPr bwMode="auto">
          <a:xfrm>
            <a:off x="762000" y="3886200"/>
            <a:ext cx="4953000" cy="2441575"/>
            <a:chOff x="384" y="2592"/>
            <a:chExt cx="3120" cy="1538"/>
          </a:xfrm>
        </p:grpSpPr>
        <p:pic>
          <p:nvPicPr>
            <p:cNvPr id="50197" name="Picture 9" descr="blue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 y="2595"/>
              <a:ext cx="1536" cy="121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198" name="Picture 10" descr="h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 y="3840"/>
              <a:ext cx="72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9" name="Picture 11" descr="red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61" y="2592"/>
              <a:ext cx="1543" cy="121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200" name="Picture 12" descr="h0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52" y="3840"/>
              <a:ext cx="70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3"/>
          <p:cNvGrpSpPr>
            <a:grpSpLocks/>
          </p:cNvGrpSpPr>
          <p:nvPr/>
        </p:nvGrpSpPr>
        <p:grpSpPr bwMode="auto">
          <a:xfrm>
            <a:off x="5867400" y="2208213"/>
            <a:ext cx="2133600" cy="915987"/>
            <a:chOff x="3600" y="1535"/>
            <a:chExt cx="1344" cy="577"/>
          </a:xfrm>
        </p:grpSpPr>
        <p:sp>
          <p:nvSpPr>
            <p:cNvPr id="50193" name="Line 14"/>
            <p:cNvSpPr>
              <a:spLocks noChangeShapeType="1"/>
            </p:cNvSpPr>
            <p:nvPr/>
          </p:nvSpPr>
          <p:spPr bwMode="auto">
            <a:xfrm>
              <a:off x="3600" y="1824"/>
              <a:ext cx="336"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0194" name="Group 15"/>
            <p:cNvGrpSpPr>
              <a:grpSpLocks noChangeAspect="1"/>
            </p:cNvGrpSpPr>
            <p:nvPr/>
          </p:nvGrpSpPr>
          <p:grpSpPr bwMode="auto">
            <a:xfrm>
              <a:off x="4032" y="1535"/>
              <a:ext cx="912" cy="577"/>
              <a:chOff x="4272" y="672"/>
              <a:chExt cx="1562" cy="989"/>
            </a:xfrm>
          </p:grpSpPr>
          <p:pic>
            <p:nvPicPr>
              <p:cNvPr id="50195" name="Picture 16" descr="n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2" y="672"/>
                <a:ext cx="1562"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6" name="Picture 17" descr="w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20" y="1200"/>
                <a:ext cx="149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5" name="Group 18"/>
          <p:cNvGrpSpPr>
            <a:grpSpLocks/>
          </p:cNvGrpSpPr>
          <p:nvPr/>
        </p:nvGrpSpPr>
        <p:grpSpPr bwMode="auto">
          <a:xfrm>
            <a:off x="1635125" y="2209800"/>
            <a:ext cx="1225550" cy="914400"/>
            <a:chOff x="1030" y="1536"/>
            <a:chExt cx="772" cy="576"/>
          </a:xfrm>
        </p:grpSpPr>
        <p:sp>
          <p:nvSpPr>
            <p:cNvPr id="50191" name="Line 19"/>
            <p:cNvSpPr>
              <a:spLocks noChangeShapeType="1"/>
            </p:cNvSpPr>
            <p:nvPr/>
          </p:nvSpPr>
          <p:spPr bwMode="auto">
            <a:xfrm flipV="1">
              <a:off x="1030" y="1536"/>
              <a:ext cx="0"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92" name="Line 20"/>
            <p:cNvSpPr>
              <a:spLocks noChangeShapeType="1"/>
            </p:cNvSpPr>
            <p:nvPr/>
          </p:nvSpPr>
          <p:spPr bwMode="auto">
            <a:xfrm flipV="1">
              <a:off x="1802" y="1536"/>
              <a:ext cx="0"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6" name="Group 21"/>
          <p:cNvGrpSpPr>
            <a:grpSpLocks/>
          </p:cNvGrpSpPr>
          <p:nvPr/>
        </p:nvGrpSpPr>
        <p:grpSpPr bwMode="auto">
          <a:xfrm>
            <a:off x="6248400" y="3870325"/>
            <a:ext cx="2438400" cy="2466975"/>
            <a:chOff x="3936" y="2582"/>
            <a:chExt cx="1536" cy="1554"/>
          </a:xfrm>
        </p:grpSpPr>
        <p:pic>
          <p:nvPicPr>
            <p:cNvPr id="50189" name="Picture 22" descr="i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24" y="3840"/>
              <a:ext cx="941"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0" name="Picture 23" descr="inters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36" y="2582"/>
              <a:ext cx="1536"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188" name="Text Box 24"/>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4" name="Object 3"/>
          <p:cNvGraphicFramePr>
            <a:graphicFrameLocks noChangeAspect="1"/>
          </p:cNvGraphicFramePr>
          <p:nvPr>
            <p:extLst>
              <p:ext uri="{D42A27DB-BD31-4B8C-83A1-F6EECF244321}">
                <p14:modId xmlns:p14="http://schemas.microsoft.com/office/powerpoint/2010/main" val="13753923"/>
              </p:ext>
            </p:extLst>
          </p:nvPr>
        </p:nvGraphicFramePr>
        <p:xfrm>
          <a:off x="6553200" y="2100995"/>
          <a:ext cx="645592" cy="679933"/>
        </p:xfrm>
        <a:graphic>
          <a:graphicData uri="http://schemas.openxmlformats.org/presentationml/2006/ole">
            <mc:AlternateContent xmlns:mc="http://schemas.openxmlformats.org/markup-compatibility/2006">
              <mc:Choice xmlns:v="urn:schemas-microsoft-com:vml" Requires="v">
                <p:oleObj spid="_x0000_s240655" name="Equation" r:id="rId15" imgW="177480" imgH="228600" progId="Equation.3">
                  <p:embed/>
                </p:oleObj>
              </mc:Choice>
              <mc:Fallback>
                <p:oleObj name="Equation" r:id="rId15" imgW="177480" imgH="228600" progId="Equation.3">
                  <p:embed/>
                  <p:pic>
                    <p:nvPicPr>
                      <p:cNvPr id="0" name="Object 2"/>
                      <p:cNvPicPr>
                        <a:picLocks noChangeAspect="1" noChangeArrowheads="1"/>
                      </p:cNvPicPr>
                      <p:nvPr/>
                    </p:nvPicPr>
                    <p:blipFill>
                      <a:blip r:embed="rId16"/>
                      <a:srcRect/>
                      <a:stretch>
                        <a:fillRect/>
                      </a:stretch>
                    </p:blipFill>
                    <p:spPr bwMode="auto">
                      <a:xfrm>
                        <a:off x="6553200" y="2100995"/>
                        <a:ext cx="645592" cy="679933"/>
                      </a:xfrm>
                      <a:prstGeom prst="rect">
                        <a:avLst/>
                      </a:prstGeom>
                      <a:solidFill>
                        <a:schemeClr val="bg1"/>
                      </a:solidFill>
                      <a:ln>
                        <a:noFill/>
                      </a:ln>
                    </p:spPr>
                  </p:pic>
                </p:oleObj>
              </mc:Fallback>
            </mc:AlternateContent>
          </a:graphicData>
        </a:graphic>
      </p:graphicFrame>
    </p:spTree>
    <p:extLst>
      <p:ext uri="{BB962C8B-B14F-4D97-AF65-F5344CB8AC3E}">
        <p14:creationId xmlns:p14="http://schemas.microsoft.com/office/powerpoint/2010/main" val="40167607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3" descr="xcap"/>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381000" y="2068513"/>
            <a:ext cx="395288" cy="373062"/>
          </a:xfrm>
          <a:noFill/>
        </p:spPr>
      </p:pic>
      <p:pic>
        <p:nvPicPr>
          <p:cNvPr id="51204" name="Picture 4" descr="ycap"/>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366713" y="2986088"/>
            <a:ext cx="395287" cy="341312"/>
          </a:xfrm>
          <a:noFill/>
        </p:spPr>
      </p:pic>
      <p:sp>
        <p:nvSpPr>
          <p:cNvPr id="51205" name="Text Box 5"/>
          <p:cNvSpPr txBox="1">
            <a:spLocks noChangeArrowheads="1"/>
          </p:cNvSpPr>
          <p:nvPr/>
        </p:nvSpPr>
        <p:spPr bwMode="auto">
          <a:xfrm>
            <a:off x="4038600" y="1219200"/>
            <a:ext cx="1600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smtClean="0"/>
              <a:t>Livello</a:t>
            </a:r>
            <a:r>
              <a:rPr lang="en-US" altLang="en-US" sz="2400" dirty="0" smtClean="0"/>
              <a:t> 1</a:t>
            </a:r>
            <a:endParaRPr lang="en-US" altLang="en-US" sz="2400" dirty="0"/>
          </a:p>
        </p:txBody>
      </p:sp>
      <p:pic>
        <p:nvPicPr>
          <p:cNvPr id="51206" name="Picture 6" descr="bluepts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1828800"/>
            <a:ext cx="4800600" cy="820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1207" name="Picture 7" descr="redpts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2795588"/>
            <a:ext cx="4800600" cy="808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1208" name="Line 8"/>
          <p:cNvSpPr>
            <a:spLocks noChangeShapeType="1"/>
          </p:cNvSpPr>
          <p:nvPr/>
        </p:nvSpPr>
        <p:spPr bwMode="auto">
          <a:xfrm flipV="1">
            <a:off x="1670050" y="2262188"/>
            <a:ext cx="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9" name="Line 9"/>
          <p:cNvSpPr>
            <a:spLocks noChangeShapeType="1"/>
          </p:cNvSpPr>
          <p:nvPr/>
        </p:nvSpPr>
        <p:spPr bwMode="auto">
          <a:xfrm flipV="1">
            <a:off x="2878138" y="2262188"/>
            <a:ext cx="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 name="Group 10"/>
          <p:cNvGrpSpPr>
            <a:grpSpLocks/>
          </p:cNvGrpSpPr>
          <p:nvPr/>
        </p:nvGrpSpPr>
        <p:grpSpPr bwMode="auto">
          <a:xfrm>
            <a:off x="6019800" y="2284413"/>
            <a:ext cx="3048000" cy="992187"/>
            <a:chOff x="3792" y="900"/>
            <a:chExt cx="1920" cy="625"/>
          </a:xfrm>
        </p:grpSpPr>
        <p:grpSp>
          <p:nvGrpSpPr>
            <p:cNvPr id="51223" name="Group 11"/>
            <p:cNvGrpSpPr>
              <a:grpSpLocks noChangeAspect="1"/>
            </p:cNvGrpSpPr>
            <p:nvPr/>
          </p:nvGrpSpPr>
          <p:grpSpPr bwMode="auto">
            <a:xfrm>
              <a:off x="4032" y="900"/>
              <a:ext cx="1680" cy="625"/>
              <a:chOff x="4272" y="1008"/>
              <a:chExt cx="2064" cy="768"/>
            </a:xfrm>
          </p:grpSpPr>
          <p:pic>
            <p:nvPicPr>
              <p:cNvPr id="51225" name="Picture 12" descr="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2" y="1008"/>
                <a:ext cx="2064"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6" name="Picture 13" descr="w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20" y="1358"/>
                <a:ext cx="960"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24" name="Line 14"/>
            <p:cNvSpPr>
              <a:spLocks noChangeShapeType="1"/>
            </p:cNvSpPr>
            <p:nvPr/>
          </p:nvSpPr>
          <p:spPr bwMode="auto">
            <a:xfrm>
              <a:off x="3792" y="1200"/>
              <a:ext cx="24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51211" name="Group 15"/>
          <p:cNvGrpSpPr>
            <a:grpSpLocks/>
          </p:cNvGrpSpPr>
          <p:nvPr/>
        </p:nvGrpSpPr>
        <p:grpSpPr bwMode="auto">
          <a:xfrm>
            <a:off x="762000" y="3886200"/>
            <a:ext cx="4953000" cy="2417763"/>
            <a:chOff x="480" y="2592"/>
            <a:chExt cx="3120" cy="1523"/>
          </a:xfrm>
        </p:grpSpPr>
        <p:pic>
          <p:nvPicPr>
            <p:cNvPr id="51219" name="Picture 16" descr="blue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 y="2592"/>
              <a:ext cx="153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0" name="Picture 17" descr="red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64" y="2592"/>
              <a:ext cx="1536"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1" name="Picture 18" descr="h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2" y="3840"/>
              <a:ext cx="749"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2" name="Picture 19" descr="h1y"/>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85" y="3840"/>
              <a:ext cx="683"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0"/>
          <p:cNvGrpSpPr>
            <a:grpSpLocks/>
          </p:cNvGrpSpPr>
          <p:nvPr/>
        </p:nvGrpSpPr>
        <p:grpSpPr bwMode="auto">
          <a:xfrm>
            <a:off x="3352800" y="2286000"/>
            <a:ext cx="722313" cy="914400"/>
            <a:chOff x="2112" y="1584"/>
            <a:chExt cx="455" cy="576"/>
          </a:xfrm>
        </p:grpSpPr>
        <p:sp>
          <p:nvSpPr>
            <p:cNvPr id="51217" name="Line 21"/>
            <p:cNvSpPr>
              <a:spLocks noChangeShapeType="1"/>
            </p:cNvSpPr>
            <p:nvPr/>
          </p:nvSpPr>
          <p:spPr bwMode="auto">
            <a:xfrm flipH="1" flipV="1">
              <a:off x="2435" y="1584"/>
              <a:ext cx="132"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18" name="Line 22"/>
            <p:cNvSpPr>
              <a:spLocks noChangeShapeType="1"/>
            </p:cNvSpPr>
            <p:nvPr/>
          </p:nvSpPr>
          <p:spPr bwMode="auto">
            <a:xfrm flipV="1">
              <a:off x="2112" y="1584"/>
              <a:ext cx="144" cy="576"/>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6" name="Group 23"/>
          <p:cNvGrpSpPr>
            <a:grpSpLocks/>
          </p:cNvGrpSpPr>
          <p:nvPr/>
        </p:nvGrpSpPr>
        <p:grpSpPr bwMode="auto">
          <a:xfrm>
            <a:off x="6248400" y="3873500"/>
            <a:ext cx="2438400" cy="2449513"/>
            <a:chOff x="3936" y="2584"/>
            <a:chExt cx="1536" cy="1543"/>
          </a:xfrm>
        </p:grpSpPr>
        <p:pic>
          <p:nvPicPr>
            <p:cNvPr id="51215" name="Picture 24" descr="i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3840"/>
              <a:ext cx="90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6" name="Picture 25" descr="inters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36" y="2584"/>
              <a:ext cx="1536"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14" name="Text Box 26"/>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3" name="Object 2"/>
          <p:cNvGraphicFramePr>
            <a:graphicFrameLocks noChangeAspect="1"/>
          </p:cNvGraphicFramePr>
          <p:nvPr>
            <p:extLst>
              <p:ext uri="{D42A27DB-BD31-4B8C-83A1-F6EECF244321}">
                <p14:modId xmlns:p14="http://schemas.microsoft.com/office/powerpoint/2010/main" val="3514634230"/>
              </p:ext>
            </p:extLst>
          </p:nvPr>
        </p:nvGraphicFramePr>
        <p:xfrm>
          <a:off x="6423025" y="2133600"/>
          <a:ext cx="600075" cy="642938"/>
        </p:xfrm>
        <a:graphic>
          <a:graphicData uri="http://schemas.openxmlformats.org/presentationml/2006/ole">
            <mc:AlternateContent xmlns:mc="http://schemas.openxmlformats.org/markup-compatibility/2006">
              <mc:Choice xmlns:v="urn:schemas-microsoft-com:vml" Requires="v">
                <p:oleObj spid="_x0000_s239631" name="Equation" r:id="rId15" imgW="164880" imgH="215640" progId="Equation.3">
                  <p:embed/>
                </p:oleObj>
              </mc:Choice>
              <mc:Fallback>
                <p:oleObj name="Equation" r:id="rId15" imgW="164880" imgH="215640" progId="Equation.3">
                  <p:embed/>
                  <p:pic>
                    <p:nvPicPr>
                      <p:cNvPr id="0" name="Object 3"/>
                      <p:cNvPicPr>
                        <a:picLocks noChangeAspect="1" noChangeArrowheads="1"/>
                      </p:cNvPicPr>
                      <p:nvPr/>
                    </p:nvPicPr>
                    <p:blipFill>
                      <a:blip r:embed="rId16"/>
                      <a:srcRect/>
                      <a:stretch>
                        <a:fillRect/>
                      </a:stretch>
                    </p:blipFill>
                    <p:spPr bwMode="auto">
                      <a:xfrm>
                        <a:off x="6423025" y="2133600"/>
                        <a:ext cx="600075" cy="642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2"/>
          <p:cNvSpPr>
            <a:spLocks noChangeArrowheads="1"/>
          </p:cNvSpPr>
          <p:nvPr/>
        </p:nvSpPr>
        <p:spPr bwMode="auto">
          <a:xfrm>
            <a:off x="6858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spTree>
    <p:extLst>
      <p:ext uri="{BB962C8B-B14F-4D97-AF65-F5344CB8AC3E}">
        <p14:creationId xmlns:p14="http://schemas.microsoft.com/office/powerpoint/2010/main" val="28693875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3" descr="xcap"/>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381000" y="2068513"/>
            <a:ext cx="395288" cy="373062"/>
          </a:xfrm>
          <a:noFill/>
        </p:spPr>
      </p:pic>
      <p:pic>
        <p:nvPicPr>
          <p:cNvPr id="52228" name="Picture 4" descr="ycap"/>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366713" y="2986088"/>
            <a:ext cx="395287" cy="341312"/>
          </a:xfrm>
          <a:noFill/>
        </p:spPr>
      </p:pic>
      <p:sp>
        <p:nvSpPr>
          <p:cNvPr id="52229" name="Text Box 5"/>
          <p:cNvSpPr txBox="1">
            <a:spLocks noChangeArrowheads="1"/>
          </p:cNvSpPr>
          <p:nvPr/>
        </p:nvSpPr>
        <p:spPr bwMode="auto">
          <a:xfrm>
            <a:off x="4038600" y="1219200"/>
            <a:ext cx="1752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smtClean="0"/>
              <a:t>Livello</a:t>
            </a:r>
            <a:r>
              <a:rPr lang="en-US" altLang="en-US" sz="2400" dirty="0" smtClean="0"/>
              <a:t> </a:t>
            </a:r>
            <a:r>
              <a:rPr lang="en-US" altLang="en-US" sz="2400" dirty="0"/>
              <a:t>2</a:t>
            </a:r>
          </a:p>
        </p:txBody>
      </p:sp>
      <p:pic>
        <p:nvPicPr>
          <p:cNvPr id="52230" name="Picture 6" descr="bluepts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1905000"/>
            <a:ext cx="4876800" cy="657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2231" name="Picture 7" descr="redpts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2819400"/>
            <a:ext cx="4838700" cy="6715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2232" name="Line 8"/>
          <p:cNvSpPr>
            <a:spLocks noChangeShapeType="1"/>
          </p:cNvSpPr>
          <p:nvPr/>
        </p:nvSpPr>
        <p:spPr bwMode="auto">
          <a:xfrm flipH="1" flipV="1">
            <a:off x="1670050" y="2262188"/>
            <a:ext cx="6350" cy="862012"/>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 name="Line 9"/>
          <p:cNvSpPr>
            <a:spLocks noChangeShapeType="1"/>
          </p:cNvSpPr>
          <p:nvPr/>
        </p:nvSpPr>
        <p:spPr bwMode="auto">
          <a:xfrm flipV="1">
            <a:off x="2895600" y="2262188"/>
            <a:ext cx="0" cy="862012"/>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 name="Line 10"/>
          <p:cNvSpPr>
            <a:spLocks noChangeShapeType="1"/>
          </p:cNvSpPr>
          <p:nvPr/>
        </p:nvSpPr>
        <p:spPr bwMode="auto">
          <a:xfrm flipH="1" flipV="1">
            <a:off x="3886200" y="2209800"/>
            <a:ext cx="22860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 name="Line 11"/>
          <p:cNvSpPr>
            <a:spLocks noChangeShapeType="1"/>
          </p:cNvSpPr>
          <p:nvPr/>
        </p:nvSpPr>
        <p:spPr bwMode="auto">
          <a:xfrm flipV="1">
            <a:off x="3352800" y="2209800"/>
            <a:ext cx="304800" cy="91440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2236" name="Picture 12" descr="blue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3902075"/>
            <a:ext cx="2514600"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7" name="Picture 13" descr="red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6600" y="3889375"/>
            <a:ext cx="2514600"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6019800" y="2292350"/>
            <a:ext cx="2933700" cy="908050"/>
            <a:chOff x="3840" y="1008"/>
            <a:chExt cx="1848" cy="572"/>
          </a:xfrm>
        </p:grpSpPr>
        <p:sp>
          <p:nvSpPr>
            <p:cNvPr id="52246" name="Line 15"/>
            <p:cNvSpPr>
              <a:spLocks noChangeShapeType="1"/>
            </p:cNvSpPr>
            <p:nvPr/>
          </p:nvSpPr>
          <p:spPr bwMode="auto">
            <a:xfrm>
              <a:off x="3840" y="1296"/>
              <a:ext cx="24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2247" name="Group 16"/>
            <p:cNvGrpSpPr>
              <a:grpSpLocks noChangeAspect="1"/>
            </p:cNvGrpSpPr>
            <p:nvPr/>
          </p:nvGrpSpPr>
          <p:grpSpPr bwMode="auto">
            <a:xfrm>
              <a:off x="4080" y="1008"/>
              <a:ext cx="1608" cy="572"/>
              <a:chOff x="4656" y="1680"/>
              <a:chExt cx="3240" cy="1152"/>
            </a:xfrm>
          </p:grpSpPr>
          <p:pic>
            <p:nvPicPr>
              <p:cNvPr id="52248" name="Picture 17" descr="n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6" y="1680"/>
                <a:ext cx="3240"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9" name="Picture 18" descr="w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04" y="2126"/>
                <a:ext cx="1562" cy="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52239" name="Picture 19" descr="h2y"/>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38600" y="5903913"/>
            <a:ext cx="10588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0" name="Picture 20" descr="h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0" y="5943600"/>
            <a:ext cx="1071563"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8277" name="Line 21"/>
          <p:cNvSpPr>
            <a:spLocks noChangeShapeType="1"/>
          </p:cNvSpPr>
          <p:nvPr/>
        </p:nvSpPr>
        <p:spPr bwMode="auto">
          <a:xfrm flipV="1">
            <a:off x="1196975" y="2286000"/>
            <a:ext cx="228600" cy="862013"/>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 name="Group 22"/>
          <p:cNvGrpSpPr>
            <a:grpSpLocks/>
          </p:cNvGrpSpPr>
          <p:nvPr/>
        </p:nvGrpSpPr>
        <p:grpSpPr bwMode="auto">
          <a:xfrm>
            <a:off x="6172200" y="3886200"/>
            <a:ext cx="2438400" cy="2463800"/>
            <a:chOff x="3888" y="2592"/>
            <a:chExt cx="1536" cy="1552"/>
          </a:xfrm>
        </p:grpSpPr>
        <p:pic>
          <p:nvPicPr>
            <p:cNvPr id="52244" name="Picture 23" descr="i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24" y="3840"/>
              <a:ext cx="960"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5" name="Picture 24" descr="inters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88" y="2592"/>
              <a:ext cx="1536"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243" name="Text Box 25"/>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
        <p:nvSpPr>
          <p:cNvPr id="26" name="Rectangle 2"/>
          <p:cNvSpPr>
            <a:spLocks noChangeArrowheads="1"/>
          </p:cNvSpPr>
          <p:nvPr/>
        </p:nvSpPr>
        <p:spPr bwMode="auto">
          <a:xfrm>
            <a:off x="685800" y="762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654378165"/>
              </p:ext>
            </p:extLst>
          </p:nvPr>
        </p:nvGraphicFramePr>
        <p:xfrm>
          <a:off x="6400800" y="2133600"/>
          <a:ext cx="646113" cy="642938"/>
        </p:xfrm>
        <a:graphic>
          <a:graphicData uri="http://schemas.openxmlformats.org/presentationml/2006/ole">
            <mc:AlternateContent xmlns:mc="http://schemas.openxmlformats.org/markup-compatibility/2006">
              <mc:Choice xmlns:v="urn:schemas-microsoft-com:vml" Requires="v">
                <p:oleObj spid="_x0000_s238606" name="Equation" r:id="rId15" imgW="177480" imgH="215640" progId="Equation.3">
                  <p:embed/>
                </p:oleObj>
              </mc:Choice>
              <mc:Fallback>
                <p:oleObj name="Equation" r:id="rId15" imgW="177480" imgH="215640" progId="Equation.3">
                  <p:embed/>
                  <p:pic>
                    <p:nvPicPr>
                      <p:cNvPr id="0" name="Object 2"/>
                      <p:cNvPicPr>
                        <a:picLocks noChangeAspect="1" noChangeArrowheads="1"/>
                      </p:cNvPicPr>
                      <p:nvPr/>
                    </p:nvPicPr>
                    <p:blipFill>
                      <a:blip r:embed="rId16"/>
                      <a:srcRect/>
                      <a:stretch>
                        <a:fillRect/>
                      </a:stretch>
                    </p:blipFill>
                    <p:spPr bwMode="auto">
                      <a:xfrm>
                        <a:off x="6400800" y="2133600"/>
                        <a:ext cx="646113" cy="642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914113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 Box 4"/>
          <p:cNvSpPr txBox="1">
            <a:spLocks noChangeArrowheads="1"/>
          </p:cNvSpPr>
          <p:nvPr/>
        </p:nvSpPr>
        <p:spPr bwMode="auto">
          <a:xfrm>
            <a:off x="533400" y="17526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a:t>pyramid match</a:t>
            </a:r>
          </a:p>
        </p:txBody>
      </p:sp>
      <p:pic>
        <p:nvPicPr>
          <p:cNvPr id="53252" name="Picture 6" descr="sumpm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3200400"/>
            <a:ext cx="4810125"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7" descr="khighlevel"/>
          <p:cNvPicPr>
            <a:picLocks noGrp="1" noChangeAspect="1" noChangeArrowheads="1"/>
          </p:cNvPicPr>
          <p:nvPr>
            <p:ph sz="half" idx="1"/>
          </p:nvPr>
        </p:nvPicPr>
        <p:blipFill>
          <a:blip r:embed="rId5">
            <a:extLst>
              <a:ext uri="{28A0092B-C50C-407E-A947-70E740481C1C}">
                <a14:useLocalDpi xmlns:a14="http://schemas.microsoft.com/office/drawing/2010/main" val="0"/>
              </a:ext>
            </a:extLst>
          </a:blip>
          <a:srcRect/>
          <a:stretch>
            <a:fillRect/>
          </a:stretch>
        </p:blipFill>
        <p:spPr>
          <a:xfrm>
            <a:off x="3362325" y="1455738"/>
            <a:ext cx="2822575" cy="1344612"/>
          </a:xfrm>
          <a:noFill/>
        </p:spPr>
      </p:pic>
      <p:grpSp>
        <p:nvGrpSpPr>
          <p:cNvPr id="53254" name="Group 10"/>
          <p:cNvGrpSpPr>
            <a:grpSpLocks/>
          </p:cNvGrpSpPr>
          <p:nvPr/>
        </p:nvGrpSpPr>
        <p:grpSpPr bwMode="auto">
          <a:xfrm>
            <a:off x="152400" y="2286000"/>
            <a:ext cx="2971800" cy="966788"/>
            <a:chOff x="96" y="1584"/>
            <a:chExt cx="1872" cy="609"/>
          </a:xfrm>
        </p:grpSpPr>
        <p:pic>
          <p:nvPicPr>
            <p:cNvPr id="53256" name="Picture 11" descr="bluepts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 y="1584"/>
              <a:ext cx="1872" cy="25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3257" name="Picture 12" descr="redpts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 y="1935"/>
              <a:ext cx="1857" cy="25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3258" name="Line 13"/>
            <p:cNvSpPr>
              <a:spLocks noChangeAspect="1" noChangeShapeType="1"/>
            </p:cNvSpPr>
            <p:nvPr/>
          </p:nvSpPr>
          <p:spPr bwMode="auto">
            <a:xfrm flipH="1" flipV="1">
              <a:off x="415" y="1721"/>
              <a:ext cx="3" cy="3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9" name="Line 14"/>
            <p:cNvSpPr>
              <a:spLocks noChangeAspect="1" noChangeShapeType="1"/>
            </p:cNvSpPr>
            <p:nvPr/>
          </p:nvSpPr>
          <p:spPr bwMode="auto">
            <a:xfrm flipV="1">
              <a:off x="886" y="1721"/>
              <a:ext cx="0" cy="3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0" name="Line 15"/>
            <p:cNvSpPr>
              <a:spLocks noChangeAspect="1" noChangeShapeType="1"/>
            </p:cNvSpPr>
            <p:nvPr/>
          </p:nvSpPr>
          <p:spPr bwMode="auto">
            <a:xfrm flipH="1" flipV="1">
              <a:off x="1266" y="1701"/>
              <a:ext cx="88" cy="35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1" name="Line 16"/>
            <p:cNvSpPr>
              <a:spLocks noChangeAspect="1" noChangeShapeType="1"/>
            </p:cNvSpPr>
            <p:nvPr/>
          </p:nvSpPr>
          <p:spPr bwMode="auto">
            <a:xfrm flipV="1">
              <a:off x="1061" y="1701"/>
              <a:ext cx="117" cy="35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62" name="Line 17"/>
            <p:cNvSpPr>
              <a:spLocks noChangeAspect="1" noChangeShapeType="1"/>
            </p:cNvSpPr>
            <p:nvPr/>
          </p:nvSpPr>
          <p:spPr bwMode="auto">
            <a:xfrm flipV="1">
              <a:off x="234" y="1730"/>
              <a:ext cx="87" cy="3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3255" name="Text Box 26"/>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graphicFrame>
        <p:nvGraphicFramePr>
          <p:cNvPr id="2" name="Object 1"/>
          <p:cNvGraphicFramePr>
            <a:graphicFrameLocks noChangeAspect="1"/>
          </p:cNvGraphicFramePr>
          <p:nvPr>
            <p:extLst>
              <p:ext uri="{D42A27DB-BD31-4B8C-83A1-F6EECF244321}">
                <p14:modId xmlns:p14="http://schemas.microsoft.com/office/powerpoint/2010/main" val="3771515124"/>
              </p:ext>
            </p:extLst>
          </p:nvPr>
        </p:nvGraphicFramePr>
        <p:xfrm>
          <a:off x="5724128" y="1793241"/>
          <a:ext cx="600075" cy="681038"/>
        </p:xfrm>
        <a:graphic>
          <a:graphicData uri="http://schemas.openxmlformats.org/presentationml/2006/ole">
            <mc:AlternateContent xmlns:mc="http://schemas.openxmlformats.org/markup-compatibility/2006">
              <mc:Choice xmlns:v="urn:schemas-microsoft-com:vml" Requires="v">
                <p:oleObj spid="_x0000_s237582" name="Equation" r:id="rId8" imgW="164880" imgH="228600" progId="Equation.3">
                  <p:embed/>
                </p:oleObj>
              </mc:Choice>
              <mc:Fallback>
                <p:oleObj name="Equation" r:id="rId8" imgW="164880" imgH="228600" progId="Equation.3">
                  <p:embed/>
                  <p:pic>
                    <p:nvPicPr>
                      <p:cNvPr id="0" name="Object 2"/>
                      <p:cNvPicPr>
                        <a:picLocks noChangeAspect="1" noChangeArrowheads="1"/>
                      </p:cNvPicPr>
                      <p:nvPr/>
                    </p:nvPicPr>
                    <p:blipFill>
                      <a:blip r:embed="rId9"/>
                      <a:srcRect/>
                      <a:stretch>
                        <a:fillRect/>
                      </a:stretch>
                    </p:blipFill>
                    <p:spPr bwMode="auto">
                      <a:xfrm>
                        <a:off x="5724128" y="1793241"/>
                        <a:ext cx="600075" cy="681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Rectangle 2"/>
          <p:cNvSpPr>
            <a:spLocks noGrp="1" noChangeArrowheads="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400" dirty="0" smtClean="0">
                <a:solidFill>
                  <a:srgbClr val="800000"/>
                </a:solidFill>
              </a:rPr>
              <a:t>Pyramid match - </a:t>
            </a:r>
            <a:r>
              <a:rPr lang="en-US" altLang="en-US" sz="4400" dirty="0" err="1" smtClean="0">
                <a:solidFill>
                  <a:srgbClr val="800000"/>
                </a:solidFill>
              </a:rPr>
              <a:t>esempio</a:t>
            </a:r>
            <a:endParaRPr lang="en-US" altLang="en-US" sz="4400" dirty="0">
              <a:solidFill>
                <a:srgbClr val="800000"/>
              </a:solidFill>
            </a:endParaRPr>
          </a:p>
        </p:txBody>
      </p:sp>
      <p:sp>
        <p:nvSpPr>
          <p:cNvPr id="19" name="Rectangle 18"/>
          <p:cNvSpPr/>
          <p:nvPr/>
        </p:nvSpPr>
        <p:spPr>
          <a:xfrm>
            <a:off x="1591731" y="4509120"/>
            <a:ext cx="6380825" cy="1384995"/>
          </a:xfrm>
          <a:prstGeom prst="rect">
            <a:avLst/>
          </a:prstGeom>
        </p:spPr>
        <p:txBody>
          <a:bodyPr wrap="square">
            <a:spAutoFit/>
          </a:bodyPr>
          <a:lstStyle/>
          <a:p>
            <a:pPr marL="342900" lvl="0" indent="-342900" eaLnBrk="0" hangingPunct="0">
              <a:spcBef>
                <a:spcPct val="20000"/>
              </a:spcBef>
              <a:buFontTx/>
              <a:buChar char="•"/>
            </a:pPr>
            <a:r>
              <a:rPr lang="it-IT" sz="2800" kern="0" dirty="0" smtClean="0">
                <a:solidFill>
                  <a:srgbClr val="000000"/>
                </a:solidFill>
                <a:latin typeface="Tahoma"/>
                <a:cs typeface="Arial"/>
              </a:rPr>
              <a:t>La definizione di questo Kernel è legittima, ossia ho una funzione semidefinita positiva</a:t>
            </a:r>
            <a:endParaRPr lang="it-IT" sz="2800" kern="0" dirty="0">
              <a:solidFill>
                <a:srgbClr val="000000"/>
              </a:solidFill>
              <a:latin typeface="Tahoma"/>
              <a:cs typeface="Arial"/>
            </a:endParaRPr>
          </a:p>
        </p:txBody>
      </p:sp>
    </p:spTree>
    <p:extLst>
      <p:ext uri="{BB962C8B-B14F-4D97-AF65-F5344CB8AC3E}">
        <p14:creationId xmlns:p14="http://schemas.microsoft.com/office/powerpoint/2010/main" val="36445640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533400" y="4621213"/>
            <a:ext cx="7924800" cy="1157287"/>
            <a:chOff x="240" y="3583"/>
            <a:chExt cx="5376" cy="785"/>
          </a:xfrm>
        </p:grpSpPr>
        <p:pic>
          <p:nvPicPr>
            <p:cNvPr id="54303" name="Picture 3" descr="ktilde_part1"/>
            <p:cNvPicPr>
              <a:picLocks noChangeAspect="1" noChangeArrowheads="1"/>
            </p:cNvPicPr>
            <p:nvPr/>
          </p:nvPicPr>
          <p:blipFill>
            <a:blip r:embed="rId3" cstate="print">
              <a:extLst>
                <a:ext uri="{28A0092B-C50C-407E-A947-70E740481C1C}">
                  <a14:useLocalDpi xmlns:a14="http://schemas.microsoft.com/office/drawing/2010/main" val="0"/>
                </a:ext>
              </a:extLst>
            </a:blip>
            <a:srcRect l="6625" b="-6512"/>
            <a:stretch>
              <a:fillRect/>
            </a:stretch>
          </p:blipFill>
          <p:spPr bwMode="auto">
            <a:xfrm>
              <a:off x="240" y="3583"/>
              <a:ext cx="2706"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04" name="Picture 4" descr="ktilde_par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5" y="3730"/>
              <a:ext cx="2621"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5"/>
          <p:cNvGrpSpPr>
            <a:grpSpLocks noChangeAspect="1"/>
          </p:cNvGrpSpPr>
          <p:nvPr/>
        </p:nvGrpSpPr>
        <p:grpSpPr bwMode="auto">
          <a:xfrm>
            <a:off x="2590800" y="4087813"/>
            <a:ext cx="3962400" cy="738187"/>
            <a:chOff x="1536" y="3072"/>
            <a:chExt cx="2832" cy="528"/>
          </a:xfrm>
        </p:grpSpPr>
        <p:pic>
          <p:nvPicPr>
            <p:cNvPr id="54301" name="Picture 6" descr="ktilde"/>
            <p:cNvPicPr>
              <a:picLocks noChangeAspect="1" noChangeArrowheads="1"/>
            </p:cNvPicPr>
            <p:nvPr/>
          </p:nvPicPr>
          <p:blipFill>
            <a:blip r:embed="rId5">
              <a:extLst>
                <a:ext uri="{28A0092B-C50C-407E-A947-70E740481C1C}">
                  <a14:useLocalDpi xmlns:a14="http://schemas.microsoft.com/office/drawing/2010/main" val="0"/>
                </a:ext>
              </a:extLst>
            </a:blip>
            <a:srcRect l="-221" t="30125" r="30656" b="29707"/>
            <a:stretch>
              <a:fillRect/>
            </a:stretch>
          </p:blipFill>
          <p:spPr bwMode="auto">
            <a:xfrm>
              <a:off x="1536" y="3216"/>
              <a:ext cx="283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302" name="Rectangle 7"/>
            <p:cNvSpPr>
              <a:spLocks noChangeAspect="1" noChangeArrowheads="1"/>
            </p:cNvSpPr>
            <p:nvPr/>
          </p:nvSpPr>
          <p:spPr bwMode="auto">
            <a:xfrm>
              <a:off x="1536" y="3072"/>
              <a:ext cx="336" cy="1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grpSp>
      <p:sp>
        <p:nvSpPr>
          <p:cNvPr id="54276" name="Rectangle 8"/>
          <p:cNvSpPr>
            <a:spLocks noGrp="1" noChangeArrowheads="1"/>
          </p:cNvSpPr>
          <p:nvPr>
            <p:ph type="title"/>
          </p:nvPr>
        </p:nvSpPr>
        <p:spPr>
          <a:xfrm>
            <a:off x="685800" y="76200"/>
            <a:ext cx="7772400" cy="1143000"/>
          </a:xfrm>
        </p:spPr>
        <p:txBody>
          <a:bodyPr/>
          <a:lstStyle/>
          <a:p>
            <a:pPr eaLnBrk="1" hangingPunct="1"/>
            <a:r>
              <a:rPr lang="en-US" altLang="en-US" sz="4000" dirty="0" err="1" smtClean="0"/>
              <a:t>Riassunto</a:t>
            </a:r>
            <a:r>
              <a:rPr lang="en-US" altLang="en-US" sz="4000" dirty="0" smtClean="0"/>
              <a:t>: Pyramid match kernel</a:t>
            </a:r>
          </a:p>
        </p:txBody>
      </p:sp>
      <p:grpSp>
        <p:nvGrpSpPr>
          <p:cNvPr id="54277" name="Group 9"/>
          <p:cNvGrpSpPr>
            <a:grpSpLocks noChangeAspect="1"/>
          </p:cNvGrpSpPr>
          <p:nvPr/>
        </p:nvGrpSpPr>
        <p:grpSpPr bwMode="auto">
          <a:xfrm>
            <a:off x="3429000" y="1066800"/>
            <a:ext cx="1752600" cy="1649413"/>
            <a:chOff x="2112" y="1078"/>
            <a:chExt cx="1488" cy="1400"/>
          </a:xfrm>
        </p:grpSpPr>
        <p:grpSp>
          <p:nvGrpSpPr>
            <p:cNvPr id="54297" name="Group 10"/>
            <p:cNvGrpSpPr>
              <a:grpSpLocks noChangeAspect="1"/>
            </p:cNvGrpSpPr>
            <p:nvPr/>
          </p:nvGrpSpPr>
          <p:grpSpPr bwMode="auto">
            <a:xfrm>
              <a:off x="2688" y="1078"/>
              <a:ext cx="912" cy="650"/>
              <a:chOff x="720" y="2278"/>
              <a:chExt cx="912" cy="650"/>
            </a:xfrm>
          </p:grpSpPr>
          <p:pic>
            <p:nvPicPr>
              <p:cNvPr id="54299" name="Picture 11" descr="pts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 y="2278"/>
                <a:ext cx="432" cy="2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4300" name="Picture 12" descr="pts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0" y="2468"/>
                <a:ext cx="912" cy="4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54298" name="Picture 13" descr="pts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2" y="1728"/>
              <a:ext cx="1488" cy="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54278" name="Group 14"/>
          <p:cNvGrpSpPr>
            <a:grpSpLocks noChangeAspect="1"/>
          </p:cNvGrpSpPr>
          <p:nvPr/>
        </p:nvGrpSpPr>
        <p:grpSpPr bwMode="auto">
          <a:xfrm>
            <a:off x="784225" y="990600"/>
            <a:ext cx="1425575" cy="1671638"/>
            <a:chOff x="336" y="1056"/>
            <a:chExt cx="1226" cy="1437"/>
          </a:xfrm>
        </p:grpSpPr>
        <p:grpSp>
          <p:nvGrpSpPr>
            <p:cNvPr id="54293" name="Group 15"/>
            <p:cNvGrpSpPr>
              <a:grpSpLocks noChangeAspect="1"/>
            </p:cNvGrpSpPr>
            <p:nvPr/>
          </p:nvGrpSpPr>
          <p:grpSpPr bwMode="auto">
            <a:xfrm>
              <a:off x="864" y="1056"/>
              <a:ext cx="698" cy="693"/>
              <a:chOff x="2832" y="2250"/>
              <a:chExt cx="698" cy="693"/>
            </a:xfrm>
          </p:grpSpPr>
          <p:pic>
            <p:nvPicPr>
              <p:cNvPr id="54295" name="Picture 16" descr="pts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0" y="2250"/>
                <a:ext cx="410" cy="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4296" name="Picture 17" descr="pts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32" y="2496"/>
                <a:ext cx="698" cy="4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54294" name="Picture 18" descr="pts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 y="1709"/>
              <a:ext cx="1226" cy="7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pic>
        <p:nvPicPr>
          <p:cNvPr id="54279" name="Picture 19" descr="approx"/>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86400" y="1752600"/>
            <a:ext cx="6096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20" descr="flow"/>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00800" y="1344613"/>
            <a:ext cx="2133600" cy="1381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4281" name="Text Box 21"/>
          <p:cNvSpPr txBox="1">
            <a:spLocks noChangeArrowheads="1"/>
          </p:cNvSpPr>
          <p:nvPr/>
        </p:nvSpPr>
        <p:spPr bwMode="auto">
          <a:xfrm>
            <a:off x="6096000" y="2838450"/>
            <a:ext cx="27432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200" dirty="0" smtClean="0"/>
              <a:t>Matching </a:t>
            </a:r>
            <a:r>
              <a:rPr lang="en-US" altLang="en-US" sz="2200" dirty="0" err="1" smtClean="0"/>
              <a:t>ottimale</a:t>
            </a:r>
            <a:r>
              <a:rPr lang="en-US" altLang="en-US" sz="2200" dirty="0" smtClean="0"/>
              <a:t> </a:t>
            </a:r>
            <a:r>
              <a:rPr lang="en-US" altLang="en-US" sz="2200" dirty="0" err="1" smtClean="0"/>
              <a:t>tra</a:t>
            </a:r>
            <a:r>
              <a:rPr lang="en-US" altLang="en-US" sz="2200" dirty="0" smtClean="0"/>
              <a:t> set di features </a:t>
            </a:r>
            <a:r>
              <a:rPr lang="en-US" altLang="en-US" sz="2200" dirty="0" err="1" smtClean="0"/>
              <a:t>locali</a:t>
            </a:r>
            <a:endParaRPr lang="en-US" altLang="en-US" sz="2200" dirty="0"/>
          </a:p>
        </p:txBody>
      </p:sp>
      <p:pic>
        <p:nvPicPr>
          <p:cNvPr id="54282" name="Picture 22" descr="intersec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90800" y="1676400"/>
            <a:ext cx="4873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3399" name="Text Box 23"/>
          <p:cNvSpPr txBox="1">
            <a:spLocks noChangeArrowheads="1"/>
          </p:cNvSpPr>
          <p:nvPr/>
        </p:nvSpPr>
        <p:spPr bwMode="auto">
          <a:xfrm>
            <a:off x="1752600" y="5854700"/>
            <a:ext cx="6858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dirty="0" err="1" smtClean="0"/>
              <a:t>Numero</a:t>
            </a:r>
            <a:r>
              <a:rPr lang="en-US" altLang="en-US" dirty="0" smtClean="0"/>
              <a:t> di </a:t>
            </a:r>
            <a:r>
              <a:rPr lang="en-US" altLang="en-US" dirty="0" err="1" smtClean="0"/>
              <a:t>nuovi</a:t>
            </a:r>
            <a:r>
              <a:rPr lang="en-US" altLang="en-US" dirty="0" smtClean="0"/>
              <a:t> match a </a:t>
            </a:r>
            <a:r>
              <a:rPr lang="en-US" altLang="en-US" dirty="0" err="1" smtClean="0"/>
              <a:t>livello</a:t>
            </a:r>
            <a:r>
              <a:rPr lang="en-US" altLang="en-US" dirty="0" smtClean="0"/>
              <a:t> </a:t>
            </a:r>
            <a:r>
              <a:rPr lang="en-US" altLang="en-US" i="1" dirty="0" err="1" smtClean="0"/>
              <a:t>i</a:t>
            </a:r>
            <a:endParaRPr lang="en-US" altLang="en-US" i="1" dirty="0"/>
          </a:p>
        </p:txBody>
      </p:sp>
      <p:sp>
        <p:nvSpPr>
          <p:cNvPr id="613400" name="AutoShape 24"/>
          <p:cNvSpPr>
            <a:spLocks/>
          </p:cNvSpPr>
          <p:nvPr/>
        </p:nvSpPr>
        <p:spPr bwMode="auto">
          <a:xfrm rot="-5400000">
            <a:off x="4914900" y="2525713"/>
            <a:ext cx="228600" cy="6248400"/>
          </a:xfrm>
          <a:prstGeom prst="leftBrace">
            <a:avLst>
              <a:gd name="adj1" fmla="val 231194"/>
              <a:gd name="adj2" fmla="val 49801"/>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613401" name="Line 25"/>
          <p:cNvSpPr>
            <a:spLocks noChangeShapeType="1"/>
          </p:cNvSpPr>
          <p:nvPr/>
        </p:nvSpPr>
        <p:spPr bwMode="auto">
          <a:xfrm>
            <a:off x="533400" y="4164013"/>
            <a:ext cx="792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3402" name="Text Box 26"/>
          <p:cNvSpPr txBox="1">
            <a:spLocks noChangeArrowheads="1"/>
          </p:cNvSpPr>
          <p:nvPr/>
        </p:nvSpPr>
        <p:spPr bwMode="auto">
          <a:xfrm>
            <a:off x="-228600" y="5854700"/>
            <a:ext cx="3505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dirty="0" err="1" smtClean="0"/>
              <a:t>Difficoltà</a:t>
            </a:r>
            <a:r>
              <a:rPr lang="en-US" altLang="en-US" dirty="0" smtClean="0"/>
              <a:t> del match a </a:t>
            </a:r>
            <a:r>
              <a:rPr lang="en-US" altLang="en-US" dirty="0" err="1" smtClean="0"/>
              <a:t>livello</a:t>
            </a:r>
            <a:r>
              <a:rPr lang="en-US" altLang="en-US" dirty="0" smtClean="0"/>
              <a:t> </a:t>
            </a:r>
            <a:r>
              <a:rPr lang="en-US" altLang="en-US" i="1" dirty="0" err="1" smtClean="0"/>
              <a:t>i</a:t>
            </a:r>
            <a:endParaRPr lang="en-US" altLang="en-US" b="1" i="1" dirty="0"/>
          </a:p>
        </p:txBody>
      </p:sp>
      <p:sp>
        <p:nvSpPr>
          <p:cNvPr id="613403" name="AutoShape 27"/>
          <p:cNvSpPr>
            <a:spLocks/>
          </p:cNvSpPr>
          <p:nvPr/>
        </p:nvSpPr>
        <p:spPr bwMode="auto">
          <a:xfrm rot="-5400000">
            <a:off x="1371600" y="5459413"/>
            <a:ext cx="152400" cy="457200"/>
          </a:xfrm>
          <a:prstGeom prst="leftBrace">
            <a:avLst>
              <a:gd name="adj1" fmla="val 25000"/>
              <a:gd name="adj2" fmla="val 50000"/>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pic>
        <p:nvPicPr>
          <p:cNvPr id="54288" name="Picture 28" descr="panda1_patches"/>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20750" y="2794000"/>
            <a:ext cx="1060450"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9" name="Picture 29" descr="panda_patches"/>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57600" y="2873375"/>
            <a:ext cx="1295400"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0" name="Picture 30" descr="rd"/>
          <p:cNvPicPr>
            <a:picLocks noGrp="1" noChangeAspect="1" noChangeArrowheads="1"/>
          </p:cNvPicPr>
          <p:nvPr>
            <p:ph idx="1"/>
          </p:nvPr>
        </p:nvPicPr>
        <p:blipFill>
          <a:blip r:embed="rId17" cstate="print">
            <a:extLst>
              <a:ext uri="{28A0092B-C50C-407E-A947-70E740481C1C}">
                <a14:useLocalDpi xmlns:a14="http://schemas.microsoft.com/office/drawing/2010/main" val="0"/>
              </a:ext>
            </a:extLst>
          </a:blip>
          <a:srcRect/>
          <a:stretch>
            <a:fillRect/>
          </a:stretch>
        </p:blipFill>
        <p:spPr>
          <a:xfrm>
            <a:off x="563563" y="1993900"/>
            <a:ext cx="458787" cy="387350"/>
          </a:xfrm>
          <a:noFill/>
        </p:spPr>
      </p:pic>
      <p:pic>
        <p:nvPicPr>
          <p:cNvPr id="54291" name="Picture 31" descr="rd"/>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429000" y="2335213"/>
            <a:ext cx="4572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92" name="Text Box 32"/>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79531851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1143000"/>
          </a:xfrm>
        </p:spPr>
        <p:txBody>
          <a:bodyPr/>
          <a:lstStyle/>
          <a:p>
            <a:pPr eaLnBrk="1" hangingPunct="1"/>
            <a:r>
              <a:rPr lang="en-US" altLang="en-US" dirty="0" err="1" smtClean="0"/>
              <a:t>Risultati</a:t>
            </a:r>
            <a:r>
              <a:rPr lang="en-US" altLang="en-US" dirty="0" smtClean="0"/>
              <a:t> di </a:t>
            </a:r>
            <a:r>
              <a:rPr lang="en-US" altLang="en-US" dirty="0" err="1" smtClean="0"/>
              <a:t>riconoscimento</a:t>
            </a:r>
            <a:endParaRPr lang="en-US" altLang="en-US" dirty="0" smtClean="0"/>
          </a:p>
        </p:txBody>
      </p:sp>
      <p:sp>
        <p:nvSpPr>
          <p:cNvPr id="55299" name="Rectangle 3"/>
          <p:cNvSpPr>
            <a:spLocks noGrp="1" noChangeArrowheads="1"/>
          </p:cNvSpPr>
          <p:nvPr>
            <p:ph type="body" sz="half" idx="1"/>
          </p:nvPr>
        </p:nvSpPr>
        <p:spPr>
          <a:xfrm>
            <a:off x="762000" y="1630363"/>
            <a:ext cx="4800600" cy="4114800"/>
          </a:xfrm>
        </p:spPr>
        <p:txBody>
          <a:bodyPr/>
          <a:lstStyle/>
          <a:p>
            <a:pPr eaLnBrk="1" hangingPunct="1"/>
            <a:r>
              <a:rPr lang="en-US" altLang="en-US" sz="2800" dirty="0" smtClean="0"/>
              <a:t>ETH-80 database              8 </a:t>
            </a:r>
            <a:r>
              <a:rPr lang="en-US" altLang="en-US" sz="2800" dirty="0" err="1" smtClean="0"/>
              <a:t>classi</a:t>
            </a:r>
            <a:r>
              <a:rPr lang="en-US" altLang="en-US" sz="2800" dirty="0" smtClean="0"/>
              <a:t> di </a:t>
            </a:r>
            <a:r>
              <a:rPr lang="en-US" altLang="en-US" sz="2800" dirty="0" err="1" smtClean="0"/>
              <a:t>oggetti</a:t>
            </a:r>
            <a:endParaRPr lang="en-US" altLang="en-US" sz="2800" dirty="0" smtClean="0"/>
          </a:p>
          <a:p>
            <a:pPr eaLnBrk="1" hangingPunct="1">
              <a:buFontTx/>
              <a:buNone/>
            </a:pPr>
            <a:r>
              <a:rPr lang="en-US" altLang="en-US" sz="1600" dirty="0" smtClean="0"/>
              <a:t>	(</a:t>
            </a:r>
            <a:r>
              <a:rPr lang="en-US" altLang="en-US" sz="1600" i="1" dirty="0" err="1" smtClean="0"/>
              <a:t>Eichhorn</a:t>
            </a:r>
            <a:r>
              <a:rPr lang="en-US" altLang="en-US" sz="1600" i="1" dirty="0" smtClean="0"/>
              <a:t> and </a:t>
            </a:r>
            <a:r>
              <a:rPr lang="en-US" altLang="en-US" sz="1600" i="1" dirty="0" err="1" smtClean="0"/>
              <a:t>Chapelle</a:t>
            </a:r>
            <a:r>
              <a:rPr lang="en-US" altLang="en-US" sz="1600" i="1" dirty="0" smtClean="0"/>
              <a:t> 2004)</a:t>
            </a:r>
            <a:endParaRPr lang="en-US" altLang="en-US" sz="1600" dirty="0" smtClean="0"/>
          </a:p>
          <a:p>
            <a:pPr eaLnBrk="1" hangingPunct="1"/>
            <a:r>
              <a:rPr lang="en-US" altLang="en-US" sz="2800" dirty="0" smtClean="0"/>
              <a:t>Features: </a:t>
            </a:r>
          </a:p>
          <a:p>
            <a:pPr lvl="1" eaLnBrk="1" hangingPunct="1"/>
            <a:r>
              <a:rPr lang="en-US" altLang="en-US" sz="2400" dirty="0" smtClean="0"/>
              <a:t>Harris detector</a:t>
            </a:r>
          </a:p>
          <a:p>
            <a:pPr lvl="1" eaLnBrk="1" hangingPunct="1"/>
            <a:r>
              <a:rPr lang="en-US" altLang="en-US" sz="2400" dirty="0" smtClean="0"/>
              <a:t>PCA-SIFT descriptor, </a:t>
            </a:r>
            <a:r>
              <a:rPr lang="en-US" altLang="en-US" sz="2400" i="1" dirty="0" smtClean="0"/>
              <a:t>d</a:t>
            </a:r>
            <a:r>
              <a:rPr lang="en-US" altLang="en-US" sz="2400" dirty="0" smtClean="0"/>
              <a:t>=10</a:t>
            </a:r>
          </a:p>
          <a:p>
            <a:pPr lvl="1" eaLnBrk="1" hangingPunct="1">
              <a:buFontTx/>
              <a:buNone/>
            </a:pPr>
            <a:endParaRPr lang="en-US" altLang="en-US" sz="2400" dirty="0" smtClean="0"/>
          </a:p>
        </p:txBody>
      </p:sp>
      <p:pic>
        <p:nvPicPr>
          <p:cNvPr id="55300" name="Picture 4" descr="ethims"/>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334000" y="1554163"/>
            <a:ext cx="3200400" cy="2584450"/>
          </a:xfrm>
          <a:noFill/>
        </p:spPr>
      </p:pic>
      <p:graphicFrame>
        <p:nvGraphicFramePr>
          <p:cNvPr id="615429" name="Group 5"/>
          <p:cNvGraphicFramePr>
            <a:graphicFrameLocks noGrp="1"/>
          </p:cNvGraphicFramePr>
          <p:nvPr>
            <p:extLst>
              <p:ext uri="{D42A27DB-BD31-4B8C-83A1-F6EECF244321}">
                <p14:modId xmlns:p14="http://schemas.microsoft.com/office/powerpoint/2010/main" val="310403239"/>
              </p:ext>
            </p:extLst>
          </p:nvPr>
        </p:nvGraphicFramePr>
        <p:xfrm>
          <a:off x="1143000" y="4373563"/>
          <a:ext cx="6400800" cy="1863726"/>
        </p:xfrm>
        <a:graphic>
          <a:graphicData uri="http://schemas.openxmlformats.org/drawingml/2006/table">
            <a:tbl>
              <a:tblPr/>
              <a:tblGrid>
                <a:gridCol w="2362200"/>
                <a:gridCol w="2133600"/>
                <a:gridCol w="1905000"/>
              </a:tblGrid>
              <a:tr h="335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Kernel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Arial" charset="0"/>
                        </a:rPr>
                        <a:t>Complessità</a:t>
                      </a:r>
                      <a:endParaRPr kumimoji="0" lang="en-US" sz="16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Arial" charset="0"/>
                        </a:rPr>
                        <a:t>Accuratezza</a:t>
                      </a:r>
                      <a:endParaRPr kumimoji="0" lang="en-US" sz="16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46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Match </a:t>
                      </a:r>
                      <a:r>
                        <a:rPr kumimoji="0" lang="en-US" sz="1600" b="0" i="1" u="none" strike="noStrike" cap="none" normalizeH="0" baseline="0" smtClean="0">
                          <a:ln>
                            <a:noFill/>
                          </a:ln>
                          <a:solidFill>
                            <a:schemeClr val="tx1"/>
                          </a:solidFill>
                          <a:effectLst/>
                          <a:latin typeface="Arial" charset="0"/>
                        </a:rPr>
                        <a:t>[Wallraven et 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Bhattacharyya affinity </a:t>
                      </a:r>
                      <a:r>
                        <a:rPr kumimoji="0" lang="en-US" sz="1600" b="0" i="1" u="none" strike="noStrike" cap="none" normalizeH="0" baseline="0" smtClean="0">
                          <a:ln>
                            <a:noFill/>
                          </a:ln>
                          <a:solidFill>
                            <a:schemeClr val="tx1"/>
                          </a:solidFill>
                          <a:effectLst/>
                          <a:latin typeface="Arial" charset="0"/>
                        </a:rPr>
                        <a:t>[Kondor &amp; Jebara]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85%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46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Pyramid match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55323" name="Picture 27" descr="quadcomp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0" y="4727575"/>
            <a:ext cx="12192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24" name="Picture 28" descr="mdl_complexi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5780088"/>
            <a:ext cx="13716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25" name="Picture 29" descr="cubiccomp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7600" y="5287963"/>
            <a:ext cx="1219200"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26" name="Rectangle 31"/>
          <p:cNvSpPr>
            <a:spLocks noChangeArrowheads="1"/>
          </p:cNvSpPr>
          <p:nvPr/>
        </p:nvSpPr>
        <p:spPr bwMode="auto">
          <a:xfrm>
            <a:off x="1143000" y="5757863"/>
            <a:ext cx="6400800" cy="438150"/>
          </a:xfrm>
          <a:prstGeom prst="rect">
            <a:avLst/>
          </a:prstGeom>
          <a:solidFill>
            <a:srgbClr val="FFFF00">
              <a:alpha val="18823"/>
            </a:srgbClr>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55327" name="Text Box 32"/>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32861043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0"/>
            <a:ext cx="8229600" cy="1143000"/>
          </a:xfrm>
        </p:spPr>
        <p:txBody>
          <a:bodyPr/>
          <a:lstStyle/>
          <a:p>
            <a:pPr eaLnBrk="1" hangingPunct="1"/>
            <a:r>
              <a:rPr lang="en-US" altLang="en-US" dirty="0" err="1"/>
              <a:t>Risultati</a:t>
            </a:r>
            <a:r>
              <a:rPr lang="en-US" altLang="en-US" dirty="0"/>
              <a:t> di </a:t>
            </a:r>
            <a:r>
              <a:rPr lang="en-US" altLang="en-US" dirty="0" err="1"/>
              <a:t>riconoscimento</a:t>
            </a:r>
            <a:endParaRPr lang="en-US" altLang="en-US" dirty="0" smtClean="0"/>
          </a:p>
        </p:txBody>
      </p:sp>
      <p:sp>
        <p:nvSpPr>
          <p:cNvPr id="56323" name="Rectangle 3"/>
          <p:cNvSpPr>
            <a:spLocks noGrp="1" noChangeArrowheads="1"/>
          </p:cNvSpPr>
          <p:nvPr>
            <p:ph type="body" idx="1"/>
          </p:nvPr>
        </p:nvSpPr>
        <p:spPr>
          <a:xfrm>
            <a:off x="457200" y="1325563"/>
            <a:ext cx="4921250" cy="4525962"/>
          </a:xfrm>
        </p:spPr>
        <p:txBody>
          <a:bodyPr/>
          <a:lstStyle/>
          <a:p>
            <a:pPr eaLnBrk="1" hangingPunct="1">
              <a:lnSpc>
                <a:spcPct val="90000"/>
              </a:lnSpc>
            </a:pPr>
            <a:r>
              <a:rPr lang="en-US" altLang="en-US" sz="2800" smtClean="0"/>
              <a:t>Caltech objects database 101 object classes</a:t>
            </a:r>
          </a:p>
          <a:p>
            <a:pPr eaLnBrk="1" hangingPunct="1">
              <a:lnSpc>
                <a:spcPct val="90000"/>
              </a:lnSpc>
            </a:pPr>
            <a:r>
              <a:rPr lang="en-US" altLang="en-US" sz="2800" smtClean="0"/>
              <a:t>Features:</a:t>
            </a:r>
          </a:p>
          <a:p>
            <a:pPr lvl="1" eaLnBrk="1" hangingPunct="1">
              <a:lnSpc>
                <a:spcPct val="90000"/>
              </a:lnSpc>
            </a:pPr>
            <a:r>
              <a:rPr lang="en-US" altLang="en-US" sz="2400" smtClean="0"/>
              <a:t>SIFT detector</a:t>
            </a:r>
          </a:p>
          <a:p>
            <a:pPr lvl="1" eaLnBrk="1" hangingPunct="1">
              <a:lnSpc>
                <a:spcPct val="90000"/>
              </a:lnSpc>
            </a:pPr>
            <a:r>
              <a:rPr lang="en-US" altLang="en-US" sz="2400" smtClean="0"/>
              <a:t>PCA-SIFT descriptor, </a:t>
            </a:r>
            <a:r>
              <a:rPr lang="en-US" altLang="en-US" sz="2400" i="1" smtClean="0"/>
              <a:t>d</a:t>
            </a:r>
            <a:r>
              <a:rPr lang="en-US" altLang="en-US" sz="2400" smtClean="0"/>
              <a:t>=10</a:t>
            </a:r>
          </a:p>
          <a:p>
            <a:pPr eaLnBrk="1" hangingPunct="1">
              <a:lnSpc>
                <a:spcPct val="90000"/>
              </a:lnSpc>
            </a:pPr>
            <a:r>
              <a:rPr lang="en-US" altLang="en-US" sz="2800" smtClean="0"/>
              <a:t>30 training images / class</a:t>
            </a:r>
          </a:p>
          <a:p>
            <a:pPr eaLnBrk="1" hangingPunct="1">
              <a:lnSpc>
                <a:spcPct val="90000"/>
              </a:lnSpc>
            </a:pPr>
            <a:r>
              <a:rPr lang="en-US" altLang="en-US" sz="2800" smtClean="0">
                <a:solidFill>
                  <a:srgbClr val="FF0000"/>
                </a:solidFill>
              </a:rPr>
              <a:t>43% recognition rate</a:t>
            </a:r>
          </a:p>
          <a:p>
            <a:pPr eaLnBrk="1" hangingPunct="1">
              <a:lnSpc>
                <a:spcPct val="90000"/>
              </a:lnSpc>
            </a:pPr>
            <a:r>
              <a:rPr lang="en-US" altLang="en-US" sz="2800" smtClean="0"/>
              <a:t>0.002 seconds per match </a:t>
            </a:r>
          </a:p>
        </p:txBody>
      </p:sp>
      <p:pic>
        <p:nvPicPr>
          <p:cNvPr id="56324" name="Picture 4" descr="101ob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604963"/>
            <a:ext cx="3133725"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Text Box 5"/>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20555671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Localizzazione</a:t>
            </a:r>
            <a:endParaRPr lang="en-US" sz="3600" b="1" dirty="0"/>
          </a:p>
        </p:txBody>
      </p:sp>
      <p:sp>
        <p:nvSpPr>
          <p:cNvPr id="3" name="Content Placeholder 2"/>
          <p:cNvSpPr>
            <a:spLocks noGrp="1"/>
          </p:cNvSpPr>
          <p:nvPr>
            <p:ph idx="1"/>
          </p:nvPr>
        </p:nvSpPr>
        <p:spPr>
          <a:xfrm>
            <a:off x="539750" y="1412875"/>
            <a:ext cx="5112370" cy="4525963"/>
          </a:xfrm>
        </p:spPr>
        <p:txBody>
          <a:bodyPr/>
          <a:lstStyle/>
          <a:p>
            <a:pPr lvl="1"/>
            <a:r>
              <a:rPr lang="en-US" sz="2400" b="1" dirty="0" err="1" smtClean="0"/>
              <a:t>Localizzazione</a:t>
            </a:r>
            <a:r>
              <a:rPr lang="en-US" sz="2400" b="1" dirty="0" smtClean="0"/>
              <a:t> (detection)</a:t>
            </a:r>
            <a:r>
              <a:rPr lang="en-US" sz="2400" dirty="0" smtClean="0"/>
              <a:t>: </a:t>
            </a:r>
            <a:r>
              <a:rPr lang="en-US" sz="2400" dirty="0" err="1" smtClean="0"/>
              <a:t>trovare</a:t>
            </a:r>
            <a:r>
              <a:rPr lang="en-US" sz="2400" dirty="0" smtClean="0"/>
              <a:t> dove </a:t>
            </a:r>
            <a:r>
              <a:rPr lang="en-US" sz="2400" dirty="0" err="1" smtClean="0"/>
              <a:t>sono</a:t>
            </a:r>
            <a:r>
              <a:rPr lang="en-US" sz="2400" dirty="0" smtClean="0"/>
              <a:t> collocate </a:t>
            </a:r>
            <a:r>
              <a:rPr lang="en-US" sz="2400" dirty="0" err="1" smtClean="0"/>
              <a:t>nelle</a:t>
            </a:r>
            <a:r>
              <a:rPr lang="en-US" sz="2400" dirty="0" smtClean="0"/>
              <a:t> </a:t>
            </a:r>
            <a:r>
              <a:rPr lang="en-US" sz="2400" dirty="0" err="1" smtClean="0"/>
              <a:t>immagini</a:t>
            </a:r>
            <a:r>
              <a:rPr lang="en-US" sz="2400" dirty="0" smtClean="0"/>
              <a:t> </a:t>
            </a:r>
            <a:r>
              <a:rPr lang="en-US" sz="2400" dirty="0" err="1" smtClean="0"/>
              <a:t>tutte</a:t>
            </a:r>
            <a:r>
              <a:rPr lang="en-US" sz="2400" dirty="0" smtClean="0"/>
              <a:t> le </a:t>
            </a:r>
            <a:r>
              <a:rPr lang="en-US" sz="2400" dirty="0" err="1" smtClean="0"/>
              <a:t>istanze</a:t>
            </a:r>
            <a:r>
              <a:rPr lang="en-US" sz="2400" dirty="0" smtClean="0"/>
              <a:t> di </a:t>
            </a:r>
            <a:r>
              <a:rPr lang="en-US" sz="2400" dirty="0" err="1" smtClean="0"/>
              <a:t>una</a:t>
            </a:r>
            <a:r>
              <a:rPr lang="en-US" sz="2400" dirty="0" smtClean="0"/>
              <a:t> </a:t>
            </a:r>
            <a:r>
              <a:rPr lang="en-US" sz="2400" dirty="0" err="1" smtClean="0"/>
              <a:t>particolare</a:t>
            </a:r>
            <a:r>
              <a:rPr lang="en-US" sz="2400" dirty="0" smtClean="0"/>
              <a:t> </a:t>
            </a:r>
            <a:r>
              <a:rPr lang="en-US" sz="2400" dirty="0" err="1" smtClean="0"/>
              <a:t>categoria</a:t>
            </a:r>
            <a:endParaRPr lang="en-US" sz="2400" dirty="0" smtClean="0"/>
          </a:p>
          <a:p>
            <a:pPr lvl="1"/>
            <a:r>
              <a:rPr lang="it-IT" sz="2400" dirty="0"/>
              <a:t>Domanda: </a:t>
            </a:r>
            <a:r>
              <a:rPr lang="it-IT" sz="2400" i="1" dirty="0" smtClean="0"/>
              <a:t>dove si trovano le persone nell’immagine?</a:t>
            </a:r>
          </a:p>
          <a:p>
            <a:pPr lvl="1"/>
            <a:r>
              <a:rPr lang="it-IT" sz="2400" dirty="0" smtClean="0"/>
              <a:t>Domanda equivalente</a:t>
            </a:r>
            <a:r>
              <a:rPr lang="it-IT" sz="2400" i="1" dirty="0" smtClean="0"/>
              <a:t>:quante persone si trovano nell’immagine?</a:t>
            </a:r>
            <a:endParaRPr lang="it-IT" sz="2400" i="1" dirty="0"/>
          </a:p>
          <a:p>
            <a:pPr lvl="1"/>
            <a:endParaRPr lang="en-US" sz="24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7</a:t>
            </a:fld>
            <a:endParaRPr lang="it-IT"/>
          </a:p>
        </p:txBody>
      </p:sp>
      <p:pic>
        <p:nvPicPr>
          <p:cNvPr id="6" name="Picture 3" descr="IMG_353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t="8163" b="17346"/>
          <a:stretch>
            <a:fillRect/>
          </a:stretch>
        </p:blipFill>
        <p:spPr bwMode="auto">
          <a:xfrm>
            <a:off x="5724128" y="2204864"/>
            <a:ext cx="3232359" cy="345638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50800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660232"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300192" y="5157192"/>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156176"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3680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084168"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94015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796136" y="4708557"/>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652120"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80424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360944"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164288" y="537321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7164288" y="522920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504960" y="5013176"/>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8172400" y="5212613"/>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836905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236296" y="4869160"/>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072912" y="4924581"/>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8729096" y="5301208"/>
            <a:ext cx="235392" cy="376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21568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0"/>
            <a:ext cx="8229600" cy="1143000"/>
          </a:xfrm>
        </p:spPr>
        <p:txBody>
          <a:bodyPr/>
          <a:lstStyle/>
          <a:p>
            <a:pPr eaLnBrk="1" hangingPunct="1"/>
            <a:r>
              <a:rPr lang="en-US" altLang="en-US" dirty="0" err="1" smtClean="0"/>
              <a:t>Materiale</a:t>
            </a:r>
            <a:r>
              <a:rPr lang="en-US" altLang="en-US" dirty="0" smtClean="0"/>
              <a:t> </a:t>
            </a:r>
            <a:r>
              <a:rPr lang="en-US" altLang="en-US" dirty="0" err="1" smtClean="0"/>
              <a:t>aggiuntivo</a:t>
            </a:r>
            <a:endParaRPr lang="en-US" altLang="en-US" dirty="0" smtClean="0"/>
          </a:p>
        </p:txBody>
      </p:sp>
      <p:sp>
        <p:nvSpPr>
          <p:cNvPr id="56323" name="Rectangle 3"/>
          <p:cNvSpPr>
            <a:spLocks noGrp="1" noChangeArrowheads="1"/>
          </p:cNvSpPr>
          <p:nvPr>
            <p:ph type="body" idx="1"/>
          </p:nvPr>
        </p:nvSpPr>
        <p:spPr>
          <a:xfrm>
            <a:off x="457200" y="1325563"/>
            <a:ext cx="8075240" cy="4525962"/>
          </a:xfrm>
        </p:spPr>
        <p:txBody>
          <a:bodyPr/>
          <a:lstStyle/>
          <a:p>
            <a:pPr eaLnBrk="1" hangingPunct="1">
              <a:lnSpc>
                <a:spcPct val="90000"/>
              </a:lnSpc>
            </a:pPr>
            <a:r>
              <a:rPr lang="it-IT" altLang="en-US" sz="2800" dirty="0" smtClean="0"/>
              <a:t>Sulle BoW</a:t>
            </a:r>
          </a:p>
          <a:p>
            <a:pPr lvl="1" eaLnBrk="1" hangingPunct="1">
              <a:lnSpc>
                <a:spcPct val="90000"/>
              </a:lnSpc>
            </a:pPr>
            <a:r>
              <a:rPr lang="it-IT" altLang="en-US" sz="2400" dirty="0"/>
              <a:t>QuelhasMonayOdobezGaticaTuytelaars-pami07</a:t>
            </a:r>
          </a:p>
          <a:p>
            <a:pPr eaLnBrk="1" hangingPunct="1">
              <a:lnSpc>
                <a:spcPct val="90000"/>
              </a:lnSpc>
            </a:pPr>
            <a:r>
              <a:rPr lang="it-IT" altLang="en-US" dirty="0" smtClean="0"/>
              <a:t>Sul pyramid matching kernel</a:t>
            </a:r>
          </a:p>
          <a:p>
            <a:pPr lvl="1" eaLnBrk="1" hangingPunct="1">
              <a:lnSpc>
                <a:spcPct val="90000"/>
              </a:lnSpc>
            </a:pPr>
            <a:r>
              <a:rPr lang="it-IT" altLang="en-US" dirty="0" smtClean="0"/>
              <a:t>grauman07a.pdf</a:t>
            </a:r>
          </a:p>
          <a:p>
            <a:pPr eaLnBrk="1" hangingPunct="1">
              <a:lnSpc>
                <a:spcPct val="90000"/>
              </a:lnSpc>
            </a:pPr>
            <a:r>
              <a:rPr lang="it-IT" altLang="en-US" dirty="0" smtClean="0"/>
              <a:t>CODICE</a:t>
            </a:r>
          </a:p>
          <a:p>
            <a:pPr lvl="1" eaLnBrk="1" hangingPunct="1">
              <a:lnSpc>
                <a:spcPct val="90000"/>
              </a:lnSpc>
            </a:pPr>
            <a:r>
              <a:rPr lang="it-IT" altLang="en-US" dirty="0"/>
              <a:t>http://www.vlfeat.org/index.html</a:t>
            </a:r>
          </a:p>
        </p:txBody>
      </p:sp>
      <p:sp>
        <p:nvSpPr>
          <p:cNvPr id="56325" name="Text Box 5"/>
          <p:cNvSpPr txBox="1">
            <a:spLocks noChangeArrowheads="1"/>
          </p:cNvSpPr>
          <p:nvPr/>
        </p:nvSpPr>
        <p:spPr bwMode="auto">
          <a:xfrm>
            <a:off x="6229350" y="6477000"/>
            <a:ext cx="2838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Slide credit: Kristen Grauman</a:t>
            </a:r>
          </a:p>
        </p:txBody>
      </p:sp>
    </p:spTree>
    <p:extLst>
      <p:ext uri="{BB962C8B-B14F-4D97-AF65-F5344CB8AC3E}">
        <p14:creationId xmlns:p14="http://schemas.microsoft.com/office/powerpoint/2010/main" val="34191177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Localizzazione</a:t>
            </a:r>
            <a:r>
              <a:rPr lang="en-US" sz="3600" b="1" dirty="0" smtClean="0"/>
              <a:t> (2)</a:t>
            </a:r>
            <a:endParaRPr lang="en-US" sz="3600" b="1" dirty="0"/>
          </a:p>
        </p:txBody>
      </p:sp>
      <p:sp>
        <p:nvSpPr>
          <p:cNvPr id="3" name="Content Placeholder 2"/>
          <p:cNvSpPr>
            <a:spLocks noGrp="1"/>
          </p:cNvSpPr>
          <p:nvPr>
            <p:ph idx="1"/>
          </p:nvPr>
        </p:nvSpPr>
        <p:spPr>
          <a:xfrm>
            <a:off x="539750" y="1412875"/>
            <a:ext cx="4536306" cy="4525963"/>
          </a:xfrm>
        </p:spPr>
        <p:txBody>
          <a:bodyPr/>
          <a:lstStyle/>
          <a:p>
            <a:r>
              <a:rPr lang="en-US" sz="2800" dirty="0" smtClean="0"/>
              <a:t>La </a:t>
            </a:r>
            <a:r>
              <a:rPr lang="en-US" sz="2800" dirty="0" err="1" smtClean="0"/>
              <a:t>localizzazione</a:t>
            </a:r>
            <a:r>
              <a:rPr lang="en-US" sz="2800" dirty="0" smtClean="0"/>
              <a:t> è </a:t>
            </a:r>
            <a:r>
              <a:rPr lang="en-US" sz="2800" dirty="0" err="1" smtClean="0"/>
              <a:t>necessaria</a:t>
            </a:r>
            <a:r>
              <a:rPr lang="en-US" sz="2800" dirty="0" smtClean="0"/>
              <a:t> </a:t>
            </a:r>
            <a:r>
              <a:rPr lang="en-US" sz="2800" dirty="0" err="1" smtClean="0"/>
              <a:t>solitamente</a:t>
            </a:r>
            <a:r>
              <a:rPr lang="en-US" sz="2800" dirty="0" smtClean="0"/>
              <a:t> </a:t>
            </a:r>
            <a:r>
              <a:rPr lang="en-US" sz="2800" dirty="0" err="1" smtClean="0"/>
              <a:t>nel</a:t>
            </a:r>
            <a:r>
              <a:rPr lang="en-US" sz="2800" dirty="0" smtClean="0"/>
              <a:t> </a:t>
            </a:r>
            <a:r>
              <a:rPr lang="en-US" sz="2800" dirty="0" err="1" smtClean="0"/>
              <a:t>momento</a:t>
            </a:r>
            <a:r>
              <a:rPr lang="en-US" sz="2800" dirty="0" smtClean="0"/>
              <a:t> in cui </a:t>
            </a:r>
            <a:r>
              <a:rPr lang="en-US" sz="2800" dirty="0" err="1" smtClean="0"/>
              <a:t>si</a:t>
            </a:r>
            <a:r>
              <a:rPr lang="en-US" sz="2800" dirty="0" smtClean="0"/>
              <a:t> </a:t>
            </a:r>
            <a:r>
              <a:rPr lang="en-US" sz="2800" dirty="0" err="1" smtClean="0"/>
              <a:t>deve</a:t>
            </a:r>
            <a:r>
              <a:rPr lang="en-US" sz="2800" dirty="0" smtClean="0"/>
              <a:t> </a:t>
            </a:r>
            <a:r>
              <a:rPr lang="en-US" sz="2800" dirty="0" err="1" smtClean="0"/>
              <a:t>interagire</a:t>
            </a:r>
            <a:r>
              <a:rPr lang="en-US" sz="2800" dirty="0" smtClean="0"/>
              <a:t> con </a:t>
            </a:r>
            <a:r>
              <a:rPr lang="en-US" sz="2800" dirty="0" err="1" smtClean="0"/>
              <a:t>l’ambiente</a:t>
            </a:r>
            <a:endParaRPr lang="en-US" sz="2800" dirty="0" smtClean="0"/>
          </a:p>
          <a:p>
            <a:r>
              <a:rPr lang="en-US" sz="2800" dirty="0" err="1" smtClean="0"/>
              <a:t>Interfacce</a:t>
            </a:r>
            <a:r>
              <a:rPr lang="en-US" sz="2800" dirty="0" smtClean="0"/>
              <a:t> </a:t>
            </a:r>
            <a:r>
              <a:rPr lang="en-US" sz="2800" dirty="0" err="1" smtClean="0"/>
              <a:t>visuali</a:t>
            </a:r>
            <a:r>
              <a:rPr lang="en-US" sz="2800" dirty="0" smtClean="0"/>
              <a:t> </a:t>
            </a:r>
            <a:r>
              <a:rPr lang="en-US" sz="2800" dirty="0" err="1" smtClean="0"/>
              <a:t>multimodali</a:t>
            </a:r>
            <a:r>
              <a:rPr lang="en-US" sz="2800" dirty="0" smtClean="0"/>
              <a:t> (google glasses), </a:t>
            </a:r>
            <a:r>
              <a:rPr lang="en-US" sz="2800" dirty="0" err="1" smtClean="0"/>
              <a:t>sorveglianza</a:t>
            </a:r>
            <a:r>
              <a:rPr lang="en-US" sz="2800" dirty="0" smtClean="0"/>
              <a:t>, </a:t>
            </a:r>
            <a:r>
              <a:rPr lang="en-US" sz="2800" dirty="0" err="1" smtClean="0"/>
              <a:t>navigazione</a:t>
            </a:r>
            <a:endParaRPr lang="en-US" sz="2800" dirty="0"/>
          </a:p>
          <a:p>
            <a:endParaRPr lang="en-US" sz="32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8</a:t>
            </a:fld>
            <a:endParaRPr lang="it-IT"/>
          </a:p>
        </p:txBody>
      </p:sp>
      <p:pic>
        <p:nvPicPr>
          <p:cNvPr id="299010" name="Picture 2" descr="http://4.bp.blogspot.com/_ZaGO7GjCqAI/R7DpPQ7kmWI/AAAAAAAAHq0/ctU49xg5ouM/s640/intuitive-object-recogni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916832"/>
            <a:ext cx="403860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9665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smtClean="0"/>
              <a:t>Localizzazione</a:t>
            </a:r>
            <a:r>
              <a:rPr lang="en-US" sz="3600" b="1" dirty="0" smtClean="0"/>
              <a:t> (3)</a:t>
            </a:r>
            <a:endParaRPr lang="en-US" sz="3600" b="1" dirty="0"/>
          </a:p>
        </p:txBody>
      </p:sp>
      <p:sp>
        <p:nvSpPr>
          <p:cNvPr id="3" name="Content Placeholder 2"/>
          <p:cNvSpPr>
            <a:spLocks noGrp="1"/>
          </p:cNvSpPr>
          <p:nvPr>
            <p:ph idx="1"/>
          </p:nvPr>
        </p:nvSpPr>
        <p:spPr>
          <a:xfrm>
            <a:off x="539750" y="1412875"/>
            <a:ext cx="7920682" cy="4525963"/>
          </a:xfrm>
        </p:spPr>
        <p:txBody>
          <a:bodyPr/>
          <a:lstStyle/>
          <a:p>
            <a:r>
              <a:rPr lang="en-US" sz="2800" dirty="0" err="1" smtClean="0"/>
              <a:t>Più</a:t>
            </a:r>
            <a:r>
              <a:rPr lang="en-US" sz="2800" dirty="0" smtClean="0"/>
              <a:t> </a:t>
            </a:r>
            <a:r>
              <a:rPr lang="en-US" sz="2800" dirty="0" err="1" smtClean="0"/>
              <a:t>difficile</a:t>
            </a:r>
            <a:r>
              <a:rPr lang="en-US" sz="2800" dirty="0" smtClean="0"/>
              <a:t> </a:t>
            </a:r>
            <a:r>
              <a:rPr lang="en-US" sz="2800" dirty="0" err="1" smtClean="0"/>
              <a:t>della</a:t>
            </a:r>
            <a:r>
              <a:rPr lang="en-US" sz="2800" dirty="0" smtClean="0"/>
              <a:t> </a:t>
            </a:r>
            <a:r>
              <a:rPr lang="en-US" sz="2800" dirty="0" err="1" smtClean="0"/>
              <a:t>classificazione</a:t>
            </a:r>
            <a:r>
              <a:rPr lang="en-US" sz="2800" dirty="0" smtClean="0"/>
              <a:t>, </a:t>
            </a:r>
            <a:r>
              <a:rPr lang="en-US" sz="2800" dirty="0" err="1" smtClean="0"/>
              <a:t>perchè</a:t>
            </a:r>
            <a:r>
              <a:rPr lang="en-US" sz="2800" dirty="0" smtClean="0"/>
              <a:t> </a:t>
            </a:r>
            <a:r>
              <a:rPr lang="en-US" sz="2800" dirty="0" err="1" smtClean="0"/>
              <a:t>richiede</a:t>
            </a:r>
            <a:r>
              <a:rPr lang="en-US" sz="2800" dirty="0" smtClean="0"/>
              <a:t> in output </a:t>
            </a:r>
            <a:r>
              <a:rPr lang="en-US" sz="2800" dirty="0" err="1" smtClean="0"/>
              <a:t>maggiore</a:t>
            </a:r>
            <a:r>
              <a:rPr lang="en-US" sz="2800" dirty="0" smtClean="0"/>
              <a:t> </a:t>
            </a:r>
            <a:r>
              <a:rPr lang="en-US" sz="2800" dirty="0" err="1" smtClean="0"/>
              <a:t>informazione</a:t>
            </a:r>
            <a:endParaRPr lang="en-US" sz="2800" dirty="0" smtClean="0"/>
          </a:p>
          <a:p>
            <a:endParaRPr lang="en-US" sz="3200" dirty="0" smtClean="0"/>
          </a:p>
        </p:txBody>
      </p:sp>
      <p:sp>
        <p:nvSpPr>
          <p:cNvPr id="4" name="Slide Number Placeholder 3"/>
          <p:cNvSpPr>
            <a:spLocks noGrp="1"/>
          </p:cNvSpPr>
          <p:nvPr>
            <p:ph type="sldNum" sz="quarter" idx="12"/>
          </p:nvPr>
        </p:nvSpPr>
        <p:spPr/>
        <p:txBody>
          <a:bodyPr/>
          <a:lstStyle/>
          <a:p>
            <a:pPr>
              <a:defRPr/>
            </a:pPr>
            <a:fld id="{386111E9-C70E-4047-A49E-5E2B65831748}" type="slidenum">
              <a:rPr lang="it-IT" smtClean="0"/>
              <a:pPr>
                <a:defRPr/>
              </a:pPr>
              <a:t>9</a:t>
            </a:fld>
            <a:endParaRPr lang="it-IT"/>
          </a:p>
        </p:txBody>
      </p:sp>
      <p:sp>
        <p:nvSpPr>
          <p:cNvPr id="5" name="AutoShape 2" descr="http://www.whoateallthepies.tv/wp-content/uploads/2012/10/whereswally-gerrard.jpg"/>
          <p:cNvSpPr>
            <a:spLocks noChangeAspect="1" noChangeArrowheads="1"/>
          </p:cNvSpPr>
          <p:nvPr/>
        </p:nvSpPr>
        <p:spPr bwMode="auto">
          <a:xfrm>
            <a:off x="63500" y="-136525"/>
            <a:ext cx="7200900" cy="50958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003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5785" y="2492896"/>
            <a:ext cx="5091644" cy="3601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36128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19820</TotalTime>
  <Words>2426</Words>
  <Application>Microsoft Office PowerPoint</Application>
  <PresentationFormat>Presentazione su schermo (4:3)</PresentationFormat>
  <Paragraphs>409</Paragraphs>
  <Slides>70</Slides>
  <Notes>22</Notes>
  <HiddenSlides>0</HiddenSlides>
  <MMClips>0</MMClips>
  <ScaleCrop>false</ScaleCrop>
  <HeadingPairs>
    <vt:vector size="6" baseType="variant">
      <vt:variant>
        <vt:lpstr>Tema</vt:lpstr>
      </vt:variant>
      <vt:variant>
        <vt:i4>1</vt:i4>
      </vt:variant>
      <vt:variant>
        <vt:lpstr>Server OLE incorporati</vt:lpstr>
      </vt:variant>
      <vt:variant>
        <vt:i4>2</vt:i4>
      </vt:variant>
      <vt:variant>
        <vt:lpstr>Titoli diapositive</vt:lpstr>
      </vt:variant>
      <vt:variant>
        <vt:i4>70</vt:i4>
      </vt:variant>
    </vt:vector>
  </HeadingPairs>
  <TitlesOfParts>
    <vt:vector size="73" baseType="lpstr">
      <vt:lpstr>Struttura predefinita</vt:lpstr>
      <vt:lpstr>Image</vt:lpstr>
      <vt:lpstr>Equation</vt:lpstr>
      <vt:lpstr>Sistemi avanzati per il Riconoscimento </vt:lpstr>
      <vt:lpstr>Riconoscimento di (categorie di) oggetti – object recognition</vt:lpstr>
      <vt:lpstr>Riconoscimento di (categorie di) oggetti (2)</vt:lpstr>
      <vt:lpstr>Classificazione</vt:lpstr>
      <vt:lpstr>Classificazione (2)</vt:lpstr>
      <vt:lpstr>Classificazione (3)</vt:lpstr>
      <vt:lpstr>Localizzazione</vt:lpstr>
      <vt:lpstr>Localizzazione (2)</vt:lpstr>
      <vt:lpstr>Localizzazione (3)</vt:lpstr>
      <vt:lpstr>Verifica (verification)</vt:lpstr>
      <vt:lpstr>Identificazione (identification)</vt:lpstr>
      <vt:lpstr>Segmentazione semantica</vt:lpstr>
      <vt:lpstr>Riconoscimento della scena</vt:lpstr>
      <vt:lpstr>Riconoscimento della scena</vt:lpstr>
      <vt:lpstr>Applicazioni: Computational Photography</vt:lpstr>
      <vt:lpstr>Assisted driving</vt:lpstr>
      <vt:lpstr>Applicazioni:  image retrieval</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Il riconoscimento di oggetti è così difficile?</vt:lpstr>
      <vt:lpstr>Presentazione standard di PowerPoint</vt:lpstr>
      <vt:lpstr>La ricerca in riconoscimento di oggetti</vt:lpstr>
      <vt:lpstr>Approcci per classificazione  di oggetti e scene</vt:lpstr>
      <vt:lpstr>Approcci per classificazione  di oggetti e scene</vt:lpstr>
      <vt:lpstr>Modello Bag-of-words</vt:lpstr>
      <vt:lpstr>Presentazione standard di PowerPoint</vt:lpstr>
      <vt:lpstr>Analogia con i documenti testuali</vt:lpstr>
      <vt:lpstr>Bag of visual words: punti fondamentali</vt:lpstr>
      <vt:lpstr>Presentazione standard di PowerPoint</vt:lpstr>
      <vt:lpstr>Presentazione standard di PowerPoint</vt:lpstr>
      <vt:lpstr>1.Feature extraction e rappresentazione</vt:lpstr>
      <vt:lpstr>1.Feature extraction e rappresentazione</vt:lpstr>
      <vt:lpstr>1.Feature extraction e rappresentazione</vt:lpstr>
      <vt:lpstr>1.Feature extraction e rappresentazione</vt:lpstr>
      <vt:lpstr>1.Feature extraction e  rappresentazione</vt:lpstr>
      <vt:lpstr>Presentazione standard di PowerPoint</vt:lpstr>
      <vt:lpstr>2. Formazione del dizionario di codewords</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Metodi discriminativi basati sulla rappresentazione BoW</vt:lpstr>
      <vt:lpstr>Metodi discriminativi basati sulla rappresentazione BoW</vt:lpstr>
      <vt:lpstr>Bag of words + SVM</vt:lpstr>
      <vt:lpstr>Bag of words + SVM - problemi</vt:lpstr>
      <vt:lpstr>Bag of words + SVM - problemi</vt:lpstr>
      <vt:lpstr>BoW+ Spatial histogram + SVM</vt:lpstr>
      <vt:lpstr>BoW+ Spatial histogram + SVM</vt:lpstr>
      <vt:lpstr>BoW + Pyramid matching kernel</vt:lpstr>
      <vt:lpstr>In breve: Pyramid match kernel</vt:lpstr>
      <vt:lpstr>Pyramid Match (Grauman &amp; Darrell 2005)</vt:lpstr>
      <vt:lpstr>Pyramid Match (Grauman &amp; Darrell 2005)</vt:lpstr>
      <vt:lpstr>Pyramid match kernel</vt:lpstr>
      <vt:lpstr>Presentazione standard di PowerPoint</vt:lpstr>
      <vt:lpstr>Presentazione standard di PowerPoint</vt:lpstr>
      <vt:lpstr>Presentazione standard di PowerPoint</vt:lpstr>
      <vt:lpstr>Pyramid match - esempio</vt:lpstr>
      <vt:lpstr>Riassunto: Pyramid match kernel</vt:lpstr>
      <vt:lpstr>Risultati di riconoscimento</vt:lpstr>
      <vt:lpstr>Risultati di riconoscimento</vt:lpstr>
      <vt:lpstr>Materiale aggiuntivo</vt:lpstr>
    </vt:vector>
  </TitlesOfParts>
  <Company>VIPS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Marco</dc:creator>
  <cp:lastModifiedBy>Marco Cristani</cp:lastModifiedBy>
  <cp:revision>264</cp:revision>
  <dcterms:created xsi:type="dcterms:W3CDTF">2007-12-20T12:55:16Z</dcterms:created>
  <dcterms:modified xsi:type="dcterms:W3CDTF">2015-10-26T08:45:26Z</dcterms:modified>
</cp:coreProperties>
</file>